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0" r:id="rId3"/>
    <p:sldId id="261" r:id="rId4"/>
    <p:sldId id="262" r:id="rId5"/>
    <p:sldId id="274" r:id="rId6"/>
    <p:sldId id="293" r:id="rId7"/>
    <p:sldId id="263" r:id="rId8"/>
    <p:sldId id="275" r:id="rId9"/>
    <p:sldId id="264" r:id="rId10"/>
    <p:sldId id="290" r:id="rId11"/>
    <p:sldId id="282" r:id="rId12"/>
    <p:sldId id="291" r:id="rId13"/>
    <p:sldId id="276" r:id="rId14"/>
    <p:sldId id="265" r:id="rId15"/>
    <p:sldId id="266" r:id="rId16"/>
    <p:sldId id="277" r:id="rId17"/>
    <p:sldId id="278" r:id="rId18"/>
    <p:sldId id="279" r:id="rId19"/>
    <p:sldId id="280" r:id="rId20"/>
    <p:sldId id="281" r:id="rId21"/>
    <p:sldId id="294" r:id="rId22"/>
    <p:sldId id="295" r:id="rId23"/>
    <p:sldId id="296" r:id="rId24"/>
    <p:sldId id="269" r:id="rId25"/>
    <p:sldId id="270" r:id="rId26"/>
    <p:sldId id="271" r:id="rId27"/>
    <p:sldId id="273" r:id="rId28"/>
    <p:sldId id="286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sp" initials="k" lastIdx="2" clrIdx="0">
    <p:extLst>
      <p:ext uri="{19B8F6BF-5375-455C-9EA6-DF929625EA0E}">
        <p15:presenceInfo xmlns:p15="http://schemas.microsoft.com/office/powerpoint/2012/main" userId="ks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cndservcont2\fsrv\_&#1053;&#1077;&#1091;&#1089;&#1090;&#1088;&#1086;&#1077;&#1074;%20&#1043;.&#1056;\&#1069;&#1040;&#1052;%202024%20&#1064;&#1082;&#1086;&#1083;&#1100;&#1085;&#1086;&#1077;%20&#1087;&#1080;&#1090;&#1072;&#1085;&#1080;&#1077;\&#1054;&#1090;&#1095;&#1077;&#1090;\&#1056;&#1072;&#1073;%20&#1090;&#1072;&#1073;&#1083;&#1080;&#1094;&#1072;%20&#1076;&#1083;&#1103;%20&#1086;&#1090;&#1095;&#1077;&#1090;&#1072;%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sp\Desktop\&#1056;&#1072;&#1073;%20&#1090;&#1072;&#1073;&#1083;&#1080;&#1094;&#1072;%20&#1076;&#1083;&#1103;%20&#1086;&#1090;&#1095;&#1077;&#1090;&#1072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Соотношение населения г. Якутска с населением РС(Я)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Таблицы!$A$6:$B$6</c:f>
              <c:strCache>
                <c:ptCount val="2"/>
                <c:pt idx="0">
                  <c:v>Численность постоянного населения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Таблицы!$C$5:$F$5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Таблицы!$C$6:$F$6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0-3FC8-4CEB-B28A-B331024474A8}"/>
            </c:ext>
          </c:extLst>
        </c:ser>
        <c:ser>
          <c:idx val="1"/>
          <c:order val="1"/>
          <c:tx>
            <c:strRef>
              <c:f>Таблицы!$A$7:$B$7</c:f>
              <c:strCache>
                <c:ptCount val="2"/>
                <c:pt idx="0">
                  <c:v>Республика Саха (Якутия)</c:v>
                </c:pt>
                <c:pt idx="1">
                  <c:v>чел.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Таблицы!$C$5:$F$5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Таблицы!$C$7:$F$7</c:f>
              <c:numCache>
                <c:formatCode>#,##0</c:formatCode>
                <c:ptCount val="3"/>
                <c:pt idx="0">
                  <c:v>995686</c:v>
                </c:pt>
                <c:pt idx="1">
                  <c:v>997833</c:v>
                </c:pt>
                <c:pt idx="2">
                  <c:v>997565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C8-4CEB-B28A-B331024474A8}"/>
            </c:ext>
          </c:extLst>
        </c:ser>
        <c:ser>
          <c:idx val="2"/>
          <c:order val="2"/>
          <c:tx>
            <c:strRef>
              <c:f>Таблицы!$A$8:$B$8</c:f>
              <c:strCache>
                <c:ptCount val="2"/>
                <c:pt idx="0">
                  <c:v>Городской округ «город Якутск»</c:v>
                </c:pt>
                <c:pt idx="1">
                  <c:v>чел.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166666666666666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C8-4CEB-B28A-B331024474A8}"/>
                </c:ext>
              </c:extLst>
            </c:dLbl>
            <c:dLbl>
              <c:idx val="1"/>
              <c:layout>
                <c:manualLayout>
                  <c:x val="5.555555555555555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C8-4CEB-B28A-B331024474A8}"/>
                </c:ext>
              </c:extLst>
            </c:dLbl>
            <c:dLbl>
              <c:idx val="2"/>
              <c:layout>
                <c:manualLayout>
                  <c:x val="3.6111111111111108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C8-4CEB-B28A-B331024474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Таблицы!$C$5:$F$5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Таблицы!$C$8:$F$8</c:f>
              <c:numCache>
                <c:formatCode>#,##0</c:formatCode>
                <c:ptCount val="3"/>
                <c:pt idx="0">
                  <c:v>372928</c:v>
                </c:pt>
                <c:pt idx="1">
                  <c:v>376045</c:v>
                </c:pt>
                <c:pt idx="2">
                  <c:v>378549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C8-4CEB-B28A-B331024474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9350224"/>
        <c:axId val="189338992"/>
        <c:axId val="0"/>
      </c:bar3DChart>
      <c:catAx>
        <c:axId val="18935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38992"/>
        <c:crosses val="autoZero"/>
        <c:auto val="1"/>
        <c:lblAlgn val="ctr"/>
        <c:lblOffset val="100"/>
        <c:noMultiLvlLbl val="0"/>
      </c:catAx>
      <c:valAx>
        <c:axId val="18933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35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/>
              <a:t>Уровень соответствия оснащенности столовых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фактическое количество, ед.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51-4711-8CBD-5BBE8D84BCD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451-4711-8CBD-5BBE8D84BC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cat>
            <c:strRef>
              <c:f>Лист1!$A$2:$A$9</c:f>
              <c:strCache>
                <c:ptCount val="8"/>
                <c:pt idx="0">
                  <c:v>СанПиН 1.2.3685-21</c:v>
                </c:pt>
                <c:pt idx="1">
                  <c:v>МАОУ "СОШ №39"</c:v>
                </c:pt>
                <c:pt idx="2">
                  <c:v>МОБУ "СОШ №31"</c:v>
                </c:pt>
                <c:pt idx="3">
                  <c:v>МАОУ "Хатасская СОШ"</c:v>
                </c:pt>
                <c:pt idx="4">
                  <c:v>МОБУ "ЯГНГ им. А.Г. и Н.К. Чиряевых"</c:v>
                </c:pt>
                <c:pt idx="5">
                  <c:v>МАОУ "НПСОШ №2"</c:v>
                </c:pt>
                <c:pt idx="6">
                  <c:v>МОБУ "СОШ №17"</c:v>
                </c:pt>
                <c:pt idx="7">
                  <c:v>МОБУ "Маганская СОШ"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114</c:v>
                </c:pt>
                <c:pt idx="1">
                  <c:v>414</c:v>
                </c:pt>
                <c:pt idx="2">
                  <c:v>83</c:v>
                </c:pt>
                <c:pt idx="3">
                  <c:v>66</c:v>
                </c:pt>
                <c:pt idx="4">
                  <c:v>37</c:v>
                </c:pt>
                <c:pt idx="5">
                  <c:v>27</c:v>
                </c:pt>
                <c:pt idx="6">
                  <c:v>23</c:v>
                </c:pt>
                <c:pt idx="7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1-4711-8CBD-5BBE8D84BC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31666511"/>
        <c:axId val="2031668175"/>
      </c:barChart>
      <c:catAx>
        <c:axId val="2031666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1668175"/>
        <c:crosses val="autoZero"/>
        <c:auto val="1"/>
        <c:lblAlgn val="ctr"/>
        <c:lblOffset val="100"/>
        <c:noMultiLvlLbl val="0"/>
      </c:catAx>
      <c:valAx>
        <c:axId val="2031668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Фактически, ед.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1666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>
                <a:effectLst/>
              </a:rPr>
              <a:t>Соотношение населения г. Якутска с численностью школьников</a:t>
            </a:r>
            <a:endParaRPr lang="ru-RU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Таблицы!$A$31:$B$31</c:f>
              <c:strCache>
                <c:ptCount val="2"/>
                <c:pt idx="0">
                  <c:v>Население</c:v>
                </c:pt>
                <c:pt idx="1">
                  <c:v>чел.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4168062039224953E-3"/>
                  <c:y val="-1.8518518518518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F3D-467C-B862-6A2ECE507EE4}"/>
                </c:ext>
              </c:extLst>
            </c:dLbl>
            <c:dLbl>
              <c:idx val="1"/>
              <c:layout>
                <c:manualLayout>
                  <c:x val="0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F3D-467C-B862-6A2ECE507EE4}"/>
                </c:ext>
              </c:extLst>
            </c:dLbl>
            <c:dLbl>
              <c:idx val="2"/>
              <c:layout>
                <c:manualLayout>
                  <c:x val="9.6672248156898927E-3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F3D-467C-B862-6A2ECE507E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Таблицы!$C$30:$F$30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Таблицы!$C$31:$F$31</c:f>
              <c:numCache>
                <c:formatCode>#,##0</c:formatCode>
                <c:ptCount val="3"/>
                <c:pt idx="0">
                  <c:v>372928</c:v>
                </c:pt>
                <c:pt idx="1">
                  <c:v>376045</c:v>
                </c:pt>
                <c:pt idx="2">
                  <c:v>378549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D-467C-B862-6A2ECE507EE4}"/>
            </c:ext>
          </c:extLst>
        </c:ser>
        <c:ser>
          <c:idx val="1"/>
          <c:order val="1"/>
          <c:tx>
            <c:strRef>
              <c:f>Таблицы!$A$32:$B$32</c:f>
              <c:strCache>
                <c:ptCount val="2"/>
                <c:pt idx="0">
                  <c:v>Школьники</c:v>
                </c:pt>
                <c:pt idx="1">
                  <c:v>чел.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05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F3D-467C-B862-6A2ECE507EE4}"/>
                </c:ext>
              </c:extLst>
            </c:dLbl>
            <c:dLbl>
              <c:idx val="1"/>
              <c:layout>
                <c:manualLayout>
                  <c:x val="2.777777777777777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3D-467C-B862-6A2ECE507EE4}"/>
                </c:ext>
              </c:extLst>
            </c:dLbl>
            <c:dLbl>
              <c:idx val="2"/>
              <c:layout>
                <c:manualLayout>
                  <c:x val="4.7222222222222117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3D-467C-B862-6A2ECE507E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Таблицы!$C$30:$F$30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Таблицы!$C$32:$F$32</c:f>
              <c:numCache>
                <c:formatCode>#,##0</c:formatCode>
                <c:ptCount val="3"/>
                <c:pt idx="0">
                  <c:v>49520</c:v>
                </c:pt>
                <c:pt idx="1">
                  <c:v>51440</c:v>
                </c:pt>
                <c:pt idx="2">
                  <c:v>53938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3D-467C-B862-6A2ECE507E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8981328"/>
        <c:axId val="48981744"/>
        <c:axId val="0"/>
      </c:bar3DChart>
      <c:catAx>
        <c:axId val="4898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981744"/>
        <c:crosses val="autoZero"/>
        <c:auto val="1"/>
        <c:lblAlgn val="ctr"/>
        <c:lblOffset val="100"/>
        <c:noMultiLvlLbl val="0"/>
      </c:catAx>
      <c:valAx>
        <c:axId val="4898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981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Отклонение</a:t>
            </a:r>
            <a:r>
              <a:rPr lang="ru-RU" baseline="0" dirty="0"/>
              <a:t> количества обучающихся от норматива вместимости </a:t>
            </a:r>
            <a:r>
              <a:rPr lang="ru-RU" baseline="0" dirty="0" smtClean="0"/>
              <a:t>школ на 01.01.2024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267E-3"/>
                  <c:y val="-7.4074074074074112E-2"/>
                </c:manualLayout>
              </c:layout>
              <c:tx>
                <c:rich>
                  <a:bodyPr/>
                  <a:lstStyle/>
                  <a:p>
                    <a:fld id="{B2FEA7A7-E125-447B-9C2F-C8B0835A030C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7D0-4B17-B825-D606999E4ADF}"/>
                </c:ext>
              </c:extLst>
            </c:dLbl>
            <c:dLbl>
              <c:idx val="1"/>
              <c:layout>
                <c:manualLayout>
                  <c:x val="2.7777777777777676E-2"/>
                  <c:y val="-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7D0-4B17-B825-D606999E4A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'[Раб таблица для отчета (1).xlsx]Лист1'!$D$18:$E$18</c:f>
              <c:strCache>
                <c:ptCount val="2"/>
                <c:pt idx="0">
                  <c:v>кол-во обучающихся, всего, ед.</c:v>
                </c:pt>
                <c:pt idx="1">
                  <c:v>норматив вместимость, всего ед.</c:v>
                </c:pt>
              </c:strCache>
            </c:strRef>
          </c:cat>
          <c:val>
            <c:numRef>
              <c:f>'[Раб таблица для отчета (1).xlsx]Лист1'!$D$19:$E$19</c:f>
              <c:numCache>
                <c:formatCode>General</c:formatCode>
                <c:ptCount val="2"/>
                <c:pt idx="0">
                  <c:v>53886</c:v>
                </c:pt>
                <c:pt idx="1">
                  <c:v>26165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D0-4B17-B825-D606999E4AD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71425488"/>
        <c:axId val="571427784"/>
        <c:axId val="0"/>
      </c:bar3DChart>
      <c:catAx>
        <c:axId val="57142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1427784"/>
        <c:crosses val="autoZero"/>
        <c:auto val="1"/>
        <c:lblAlgn val="ctr"/>
        <c:lblOffset val="100"/>
        <c:noMultiLvlLbl val="0"/>
      </c:catAx>
      <c:valAx>
        <c:axId val="571427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1425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'[Раб таблица для отчета (1).xlsx]Лист4'!$B$7</c:f>
              <c:strCache>
                <c:ptCount val="1"/>
                <c:pt idx="0">
                  <c:v>МОУ, ед.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D0B-47C1-802F-FC803813C5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D0B-47C1-802F-FC803813C5E9}"/>
              </c:ext>
            </c:extLst>
          </c:dPt>
          <c:dLbls>
            <c:dLbl>
              <c:idx val="0"/>
              <c:layout>
                <c:manualLayout>
                  <c:x val="0.10335433070866142"/>
                  <c:y val="3.543452901720617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D0B-47C1-802F-FC803813C5E9}"/>
                </c:ext>
              </c:extLst>
            </c:dLbl>
            <c:dLbl>
              <c:idx val="1"/>
              <c:layout>
                <c:manualLayout>
                  <c:x val="0.12166316710411199"/>
                  <c:y val="-0.3373341353164187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D0B-47C1-802F-FC803813C5E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'[Раб таблица для отчета (1).xlsx]Лист4'!$A$8:$A$9</c:f>
              <c:strCache>
                <c:ptCount val="2"/>
                <c:pt idx="0">
                  <c:v>собственные столовые</c:v>
                </c:pt>
                <c:pt idx="1">
                  <c:v>сторонние организаторы питания</c:v>
                </c:pt>
              </c:strCache>
            </c:strRef>
          </c:cat>
          <c:val>
            <c:numRef>
              <c:f>'[Раб таблица для отчета (1).xlsx]Лист4'!$B$8:$B$9</c:f>
              <c:numCache>
                <c:formatCode>General</c:formatCode>
                <c:ptCount val="2"/>
                <c:pt idx="0">
                  <c:v>7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0B-47C1-802F-FC803813C5E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Объем</a:t>
            </a:r>
            <a:r>
              <a:rPr lang="ru-RU" baseline="0"/>
              <a:t> бюджетных ассигнований на обеспечение питания школьников начальных классов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Таблицы!$B$53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Таблицы!$A$54:$A$56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Таблицы!$B$54:$B$56</c:f>
              <c:numCache>
                <c:formatCode>#,##0.00</c:formatCode>
                <c:ptCount val="3"/>
                <c:pt idx="0">
                  <c:v>399453</c:v>
                </c:pt>
                <c:pt idx="1">
                  <c:v>424499</c:v>
                </c:pt>
                <c:pt idx="2">
                  <c:v>435697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38-48D8-8498-515B458C3FFC}"/>
            </c:ext>
          </c:extLst>
        </c:ser>
        <c:ser>
          <c:idx val="1"/>
          <c:order val="1"/>
          <c:tx>
            <c:strRef>
              <c:f>Таблицы!$C$53</c:f>
              <c:strCache>
                <c:ptCount val="1"/>
                <c:pt idx="0">
                  <c:v>ФБ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73913043478260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38-48D8-8498-515B458C3FFC}"/>
                </c:ext>
              </c:extLst>
            </c:dLbl>
            <c:dLbl>
              <c:idx val="1"/>
              <c:layout>
                <c:manualLayout>
                  <c:x val="3.3816425120772944E-2"/>
                  <c:y val="8.2304526748971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838-48D8-8498-515B458C3FFC}"/>
                </c:ext>
              </c:extLst>
            </c:dLbl>
            <c:dLbl>
              <c:idx val="2"/>
              <c:layout>
                <c:manualLayout>
                  <c:x val="2.6570048309178744E-2"/>
                  <c:y val="8.23045267489708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838-48D8-8498-515B458C3F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Таблицы!$A$54:$A$56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Таблицы!$C$54:$C$56</c:f>
              <c:numCache>
                <c:formatCode>#,##0.00</c:formatCode>
                <c:ptCount val="3"/>
                <c:pt idx="0">
                  <c:v>355513.2</c:v>
                </c:pt>
                <c:pt idx="1">
                  <c:v>377804.1</c:v>
                </c:pt>
                <c:pt idx="2">
                  <c:v>387770.3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38-48D8-8498-515B458C3FFC}"/>
            </c:ext>
          </c:extLst>
        </c:ser>
        <c:ser>
          <c:idx val="2"/>
          <c:order val="2"/>
          <c:tx>
            <c:strRef>
              <c:f>Таблицы!$D$53</c:f>
              <c:strCache>
                <c:ptCount val="1"/>
                <c:pt idx="0">
                  <c:v>МБ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1400966183574838E-2"/>
                  <c:y val="7.544494464011847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838-48D8-8498-515B458C3FFC}"/>
                </c:ext>
              </c:extLst>
            </c:dLbl>
            <c:dLbl>
              <c:idx val="1"/>
              <c:layout>
                <c:manualLayout>
                  <c:x val="3.140096618357488E-2"/>
                  <c:y val="-7.544494464011847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838-48D8-8498-515B458C3FFC}"/>
                </c:ext>
              </c:extLst>
            </c:dLbl>
            <c:dLbl>
              <c:idx val="2"/>
              <c:layout>
                <c:manualLayout>
                  <c:x val="1.4492753623188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838-48D8-8498-515B458C3F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Таблицы!$A$54:$A$56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Таблицы!$D$54:$D$56</c:f>
              <c:numCache>
                <c:formatCode>#,##0.00</c:formatCode>
                <c:ptCount val="3"/>
                <c:pt idx="0">
                  <c:v>43939.799999999988</c:v>
                </c:pt>
                <c:pt idx="1">
                  <c:v>46694.900000000023</c:v>
                </c:pt>
                <c:pt idx="2">
                  <c:v>47926.700000000012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38-48D8-8498-515B458C3F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071280"/>
        <c:axId val="201070032"/>
      </c:barChart>
      <c:catAx>
        <c:axId val="201071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070032"/>
        <c:crosses val="autoZero"/>
        <c:auto val="1"/>
        <c:lblAlgn val="ctr"/>
        <c:lblOffset val="100"/>
        <c:noMultiLvlLbl val="0"/>
      </c:catAx>
      <c:valAx>
        <c:axId val="20107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0712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Объемы бюджетных ассигнований на обеспечение питанием школьников льготной категории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Таблицы!$A$60:$A$62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Таблицы!$B$60:$B$62</c:f>
              <c:numCache>
                <c:formatCode>#,##0.00</c:formatCode>
                <c:ptCount val="3"/>
                <c:pt idx="0">
                  <c:v>98084.800000000003</c:v>
                </c:pt>
                <c:pt idx="1">
                  <c:v>186216.9</c:v>
                </c:pt>
                <c:pt idx="2">
                  <c:v>203976.5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FC-4732-A5EA-A453A5AA85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3676448"/>
        <c:axId val="233671040"/>
      </c:barChart>
      <c:catAx>
        <c:axId val="23367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3671040"/>
        <c:crosses val="autoZero"/>
        <c:auto val="1"/>
        <c:lblAlgn val="ctr"/>
        <c:lblOffset val="100"/>
        <c:noMultiLvlLbl val="0"/>
      </c:catAx>
      <c:valAx>
        <c:axId val="23367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367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Освоение за 2022 </a:t>
            </a:r>
            <a:r>
              <a:rPr lang="ru-RU" dirty="0"/>
              <a:t>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Лист2!$A$17</c:f>
              <c:strCache>
                <c:ptCount val="1"/>
                <c:pt idx="0">
                  <c:v>2022 год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9B0-4FA2-9AB9-E3281AEEFD4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9B0-4FA2-9AB9-E3281AEEFD4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58,6%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B0-4FA2-9AB9-E3281AEEFD4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41,4%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B0-4FA2-9AB9-E3281AEEFD4D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Лист2!$B$16:$C$16</c:f>
              <c:strCache>
                <c:ptCount val="2"/>
                <c:pt idx="0">
                  <c:v>Первоначальный план, тыс. рублей</c:v>
                </c:pt>
                <c:pt idx="1">
                  <c:v>Не освоено с начала года без учета уточнений</c:v>
                </c:pt>
              </c:strCache>
            </c:strRef>
          </c:cat>
          <c:val>
            <c:numRef>
              <c:f>Лист2!$B$17:$C$17</c:f>
              <c:numCache>
                <c:formatCode>#,##0.0</c:formatCode>
                <c:ptCount val="2"/>
                <c:pt idx="0">
                  <c:v>399453</c:v>
                </c:pt>
                <c:pt idx="1">
                  <c:v>165224.4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B0-4FA2-9AB9-E3281AEEFD4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292259617452855"/>
          <c:y val="0.27803470968190025"/>
          <c:w val="0.42991474301843452"/>
          <c:h val="0.4603312960133351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Освоение за 2023 </a:t>
            </a:r>
            <a:r>
              <a:rPr lang="ru-RU" dirty="0"/>
              <a:t>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Лист2!$A$20</c:f>
              <c:strCache>
                <c:ptCount val="1"/>
                <c:pt idx="0">
                  <c:v>2023 год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B3D-4720-9B96-CDF5D47050D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B3D-4720-9B96-CDF5D47050D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59,9%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3D-4720-9B96-CDF5D47050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40,1%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3D-4720-9B96-CDF5D47050D2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Лист2!$B$19:$C$19</c:f>
              <c:strCache>
                <c:ptCount val="2"/>
                <c:pt idx="0">
                  <c:v>Первоначальный план, тыс. рублей</c:v>
                </c:pt>
                <c:pt idx="1">
                  <c:v>Не освоено с начала года без учета уточнений</c:v>
                </c:pt>
              </c:strCache>
            </c:strRef>
          </c:cat>
          <c:val>
            <c:numRef>
              <c:f>Лист2!$B$20:$C$20</c:f>
              <c:numCache>
                <c:formatCode>#,##0.0</c:formatCode>
                <c:ptCount val="2"/>
                <c:pt idx="0">
                  <c:v>424499</c:v>
                </c:pt>
                <c:pt idx="1">
                  <c:v>170067.6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3D-4720-9B96-CDF5D47050D2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926617325046525"/>
          <c:y val="0.3118303702704292"/>
          <c:w val="0.4142885384109708"/>
          <c:h val="0.48054895367381745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Освоение средств на обеспечение питания школьников льготной категории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Лист3!$B$12</c:f>
              <c:strCache>
                <c:ptCount val="1"/>
                <c:pt idx="0">
                  <c:v>Уточненный 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Лист3!$A$13:$A$15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Лист3!$B$13:$B$15</c:f>
              <c:numCache>
                <c:formatCode>#,##0.0</c:formatCode>
                <c:ptCount val="3"/>
                <c:pt idx="0">
                  <c:v>96637.5</c:v>
                </c:pt>
                <c:pt idx="1">
                  <c:v>182608.8</c:v>
                </c:pt>
                <c:pt idx="2">
                  <c:v>203976.5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F-47A5-9732-069A6F90FA36}"/>
            </c:ext>
          </c:extLst>
        </c:ser>
        <c:ser>
          <c:idx val="1"/>
          <c:order val="1"/>
          <c:tx>
            <c:strRef>
              <c:f>Лист3!$C$12</c:f>
              <c:strCache>
                <c:ptCount val="1"/>
                <c:pt idx="0">
                  <c:v>Освоение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7621049575012705E-2"/>
                  <c:y val="-1.38888888888888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FDF-47A5-9732-069A6F90FA36}"/>
                </c:ext>
              </c:extLst>
            </c:dLbl>
            <c:dLbl>
              <c:idx val="1"/>
              <c:layout>
                <c:manualLayout>
                  <c:x val="4.7599997475010494E-2"/>
                  <c:y val="9.2592592592592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FDF-47A5-9732-069A6F90FA36}"/>
                </c:ext>
              </c:extLst>
            </c:dLbl>
            <c:dLbl>
              <c:idx val="2"/>
              <c:layout>
                <c:manualLayout>
                  <c:x val="1.5031578150003314E-2"/>
                  <c:y val="-8.487556272013328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DF-47A5-9732-069A6F90FA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Лист3!$A$13:$A$15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Лист3!$C$13:$C$15</c:f>
              <c:numCache>
                <c:formatCode>#,##0.00</c:formatCode>
                <c:ptCount val="3"/>
                <c:pt idx="0">
                  <c:v>89078.6</c:v>
                </c:pt>
                <c:pt idx="1">
                  <c:v>159298</c:v>
                </c:pt>
                <c:pt idx="2">
                  <c:v>48161.599999999999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F-47A5-9732-069A6F90FA3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6284608"/>
        <c:axId val="252926672"/>
      </c:barChart>
      <c:catAx>
        <c:axId val="5628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926672"/>
        <c:crosses val="autoZero"/>
        <c:auto val="1"/>
        <c:lblAlgn val="ctr"/>
        <c:lblOffset val="100"/>
        <c:noMultiLvlLbl val="0"/>
      </c:catAx>
      <c:valAx>
        <c:axId val="25292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28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31T20:47:06.235" idx="1">
    <p:pos x="7680" y="0"/>
    <p:text/>
    <p:extLst>
      <p:ext uri="{C676402C-5697-4E1C-873F-D02D1690AC5C}">
        <p15:threadingInfo xmlns:p15="http://schemas.microsoft.com/office/powerpoint/2012/main" timeZoneBias="-540"/>
      </p:ext>
    </p:extLst>
  </p:cm>
  <p:cm authorId="1" dt="2024-03-31T20:47:07.886" idx="2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9812B-76E5-4C15-8F65-C2F8895DA8C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5A5891B-A256-4CE4-8413-430EFB8A9D72}">
      <dgm:prSet/>
      <dgm:spPr/>
      <dgm:t>
        <a:bodyPr/>
        <a:lstStyle/>
        <a:p>
          <a:pPr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РФ от 07.05.2018 №204 «О национальных целях и стратегических задачах развития Российской Федерации на период до 2024 года»: укрепление здоровья школьников и поддержка семей с детьми, включающие организацию качественного бесплатного горячего питания для всех учеников 1 - 4 классов, включено как одно из задач государственной образовательной политики РФ в сфере общего образования для достижения стратегической цели «Вхождение Российской Федерации в число 10 ведущих стран мира по качеству общего образования»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B25DC6-EDBF-48AB-90CD-2D5551920227}" type="parTrans" cxnId="{A1B1D246-5ADE-4A1B-8F53-3A2451F2FA62}">
      <dgm:prSet/>
      <dgm:spPr/>
      <dgm:t>
        <a:bodyPr/>
        <a:lstStyle/>
        <a:p>
          <a:endParaRPr lang="ru-RU"/>
        </a:p>
      </dgm:t>
    </dgm:pt>
    <dgm:pt modelId="{D5C75C9E-A4B5-4B9A-9101-06B982554D9A}" type="sibTrans" cxnId="{A1B1D246-5ADE-4A1B-8F53-3A2451F2FA62}">
      <dgm:prSet/>
      <dgm:spPr/>
      <dgm:t>
        <a:bodyPr/>
        <a:lstStyle/>
        <a:p>
          <a:endParaRPr lang="ru-RU"/>
        </a:p>
      </dgm:t>
    </dgm:pt>
    <dgm:pt modelId="{D3063124-FAA3-4A61-AB45-AB80F47C3718}" type="pres">
      <dgm:prSet presAssocID="{1DA9812B-76E5-4C15-8F65-C2F8895DA8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F910D3-3F66-4B6E-96DB-CD0967B540E7}" type="pres">
      <dgm:prSet presAssocID="{75A5891B-A256-4CE4-8413-430EFB8A9D72}" presName="parentText" presStyleLbl="node1" presStyleIdx="0" presStyleCnt="1" custLinFactNeighborX="285" custLinFactNeighborY="-30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AD8396-9085-4BD4-B130-4CF1440A8506}" type="presOf" srcId="{1DA9812B-76E5-4C15-8F65-C2F8895DA8C6}" destId="{D3063124-FAA3-4A61-AB45-AB80F47C3718}" srcOrd="0" destOrd="0" presId="urn:microsoft.com/office/officeart/2005/8/layout/vList2"/>
    <dgm:cxn modelId="{70D84DE4-50FC-4D9E-BEFB-AFE6C052CF78}" type="presOf" srcId="{75A5891B-A256-4CE4-8413-430EFB8A9D72}" destId="{27F910D3-3F66-4B6E-96DB-CD0967B540E7}" srcOrd="0" destOrd="0" presId="urn:microsoft.com/office/officeart/2005/8/layout/vList2"/>
    <dgm:cxn modelId="{A1B1D246-5ADE-4A1B-8F53-3A2451F2FA62}" srcId="{1DA9812B-76E5-4C15-8F65-C2F8895DA8C6}" destId="{75A5891B-A256-4CE4-8413-430EFB8A9D72}" srcOrd="0" destOrd="0" parTransId="{ECB25DC6-EDBF-48AB-90CD-2D5551920227}" sibTransId="{D5C75C9E-A4B5-4B9A-9101-06B982554D9A}"/>
    <dgm:cxn modelId="{49142EB8-7715-4EB0-8738-2B6BFEE7ED59}" type="presParOf" srcId="{D3063124-FAA3-4A61-AB45-AB80F47C3718}" destId="{27F910D3-3F66-4B6E-96DB-CD0967B540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F910D3-3F66-4B6E-96DB-CD0967B540E7}">
      <dsp:nvSpPr>
        <dsp:cNvPr id="0" name=""/>
        <dsp:cNvSpPr/>
      </dsp:nvSpPr>
      <dsp:spPr>
        <a:xfrm>
          <a:off x="0" y="37451"/>
          <a:ext cx="5999803" cy="2625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РФ от 07.05.2018 №204 «О национальных целях и стратегических задачах развития Российской Федерации на период до 2024 года»: укрепление здоровья школьников и поддержка семей с детьми, включающие организацию качественного бесплатного горячего питания для всех учеников 1 - 4 классов, включено как одно из задач государственной образовательной политики РФ в сфере общего образования для достижения стратегической цели «Вхождение Российской Федерации в число 10 ведущих стран мира по качеству общего образования»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165" y="165616"/>
        <a:ext cx="5743473" cy="2369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0.29264</cdr:x>
      <cdr:y>0.32402</cdr:y>
    </cdr:from>
    <cdr:to>
      <cdr:x>0.88191</cdr:x>
      <cdr:y>0.42979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578510" y="888849"/>
          <a:ext cx="3178500" cy="29014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1CF91-CC40-4AD3-951F-1B1492E9EE29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1709D-4AF9-400F-B3F1-D8AA4ED17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49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1709D-4AF9-400F-B3F1-D8AA4ED17E1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444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1709D-4AF9-400F-B3F1-D8AA4ED17E1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126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1709D-4AF9-400F-B3F1-D8AA4ED17E1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198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1709D-4AF9-400F-B3F1-D8AA4ED17E1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62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1709D-4AF9-400F-B3F1-D8AA4ED17E18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73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843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336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179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319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11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77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19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71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60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865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8EC07-538D-4520-8033-CDDA9D800D9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23565-6726-4D13-977E-068489E6D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65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6" name="TextBox 5"/>
          <p:cNvSpPr txBox="1"/>
          <p:nvPr/>
        </p:nvSpPr>
        <p:spPr>
          <a:xfrm>
            <a:off x="820651" y="2012668"/>
            <a:ext cx="7182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Неустроев Герман Робертович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Gotham Pro" panose="02000503040000020004" pitchFamily="50" charset="0"/>
              <a:cs typeface="Gotham Pro" panose="02000503040000020004" pitchFamily="50" charset="0"/>
            </a:endParaRPr>
          </a:p>
          <a:p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Аудитор Контрольно-счетной палаты г. Якутска</a:t>
            </a:r>
            <a:endParaRPr lang="ru-RU" sz="1400" b="1" dirty="0">
              <a:solidFill>
                <a:schemeClr val="bg2">
                  <a:lumMod val="50000"/>
                </a:schemeClr>
              </a:solidFill>
              <a:latin typeface="Gotham Pro" panose="02000503040000020004" pitchFamily="50" charset="0"/>
              <a:cs typeface="Gotham Pro" panose="02000503040000020004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2800" y="352449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IV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Коллегия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Контрольно-счетной Палаты г. Якутска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Gotham Pro" panose="02000503040000020004" pitchFamily="50" charset="0"/>
              <a:cs typeface="Gotham Pro" panose="02000503040000020004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0651" y="2931701"/>
            <a:ext cx="101961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Отчет по результатам экспертно-аналитического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мероприятия «Оценка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cs typeface="Gotham Pro" panose="02000503040000020004" pitchFamily="50" charset="0"/>
              </a:rPr>
              <a:t>организации школьного питания в муниципальных общеобразовательных организациях за 2022-2023 годы и текущий период 2024 года (при необходимости более ранние периоды)»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27622" y="6277521"/>
            <a:ext cx="3009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02 апреля 2024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года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3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931" y="-121053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 и коллизии в НПА по организации школьного питания ГО «город Якутск»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911" y="2659468"/>
            <a:ext cx="3770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 организации школьного питания, утвержденное ОА г. Якутска от 14.10.2022 №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313п</a:t>
            </a:r>
            <a:endParaRPr lang="ru-RU" sz="1600" dirty="0"/>
          </a:p>
        </p:txBody>
      </p:sp>
      <p:sp>
        <p:nvSpPr>
          <p:cNvPr id="4" name="Не равно 3"/>
          <p:cNvSpPr/>
          <p:nvPr/>
        </p:nvSpPr>
        <p:spPr>
          <a:xfrm>
            <a:off x="4147506" y="2757880"/>
            <a:ext cx="923109" cy="503961"/>
          </a:xfrm>
          <a:prstGeom prst="mathNot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25399" y="859874"/>
            <a:ext cx="45241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Положением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порядке исполнения полномочий в области общего среднего образования, утвержденного решением Якутской городской Думы от 07.09.2022 №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532-НПА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льготной категории не предусмотрены)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25399" y="218331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Необоснованное установление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 выплате денежной компенсации родителям (законным представителям) взамен предоставляемого питания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несовершеннолетним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не предусмотрена Законом №273-ФЗ и Положением от 07.09.2022 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532-НПА. Данная мера предусмотрена только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ОВЗ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25399" y="3795486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Необоснованное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 положения по ежегодному согласованию ассортимента питания Управлением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РС(Я) перед началом учебного года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отсутствии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него таких полномочий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25399" y="482124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	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положений, устанавливающих порядок обеспечения питанием начальных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классов. 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25399" y="546010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	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положений, устанавливающих порядок финансирования мероприятий по организации школьного питания за счет бюджетных средств (фактически путем предоставления Управлением образования соответствующей целевой субсидии)</a:t>
            </a:r>
          </a:p>
        </p:txBody>
      </p:sp>
    </p:spTree>
    <p:extLst>
      <p:ext uri="{BB962C8B-B14F-4D97-AF65-F5344CB8AC3E}">
        <p14:creationId xmlns:p14="http://schemas.microsoft.com/office/powerpoint/2010/main" val="188462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35" y="18284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Нормативно-правовое обеспечение организации питания школьников начальных классов и льготной категории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91708" y="1105417"/>
            <a:ext cx="75269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Положение об организации питания обучающихся в муниципальных образовательных учреждениях городского округа «город Якутск</a:t>
            </a:r>
            <a:r>
              <a:rPr lang="ru-RU" dirty="0" smtClean="0"/>
              <a:t>», </a:t>
            </a:r>
            <a:r>
              <a:rPr lang="ru-RU" dirty="0"/>
              <a:t>утвержденное постановлением ОА г. Якутска от 14.10.2022 №</a:t>
            </a:r>
            <a:r>
              <a:rPr lang="ru-RU" dirty="0" smtClean="0"/>
              <a:t>313п;</a:t>
            </a:r>
            <a:endParaRPr lang="ru-RU" dirty="0"/>
          </a:p>
        </p:txBody>
      </p:sp>
      <p:sp>
        <p:nvSpPr>
          <p:cNvPr id="4" name="Не равно 3"/>
          <p:cNvSpPr/>
          <p:nvPr/>
        </p:nvSpPr>
        <p:spPr>
          <a:xfrm>
            <a:off x="3157957" y="2020037"/>
            <a:ext cx="764931" cy="562708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5913" y="4614126"/>
            <a:ext cx="3132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</a:t>
            </a:r>
            <a:r>
              <a:rPr lang="ru-RU" dirty="0" smtClean="0"/>
              <a:t>. Организация питания школьников льготной категории (порядок расчета объемов бюджетных ассигнований, порядок обеспечения питанием)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91708" y="2008455"/>
            <a:ext cx="75269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муниципальная программа </a:t>
            </a:r>
            <a:r>
              <a:rPr lang="ru-RU" dirty="0"/>
              <a:t>«Развитие образования городского округа «город Якутск», утвержденной постановлением </a:t>
            </a:r>
            <a:r>
              <a:rPr lang="ru-RU" dirty="0" smtClean="0"/>
              <a:t>ОА г</a:t>
            </a:r>
            <a:r>
              <a:rPr lang="ru-RU" dirty="0"/>
              <a:t>. Якутска от 29.12.2022 №</a:t>
            </a:r>
            <a:r>
              <a:rPr lang="ru-RU" dirty="0" smtClean="0"/>
              <a:t>451п;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91708" y="2868448"/>
            <a:ext cx="7920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Порядок определения объема и условий предоставления муниципальным автономным и бюджетным учреждениям, подведомственным Управлению </a:t>
            </a:r>
            <a:r>
              <a:rPr lang="ru-RU" dirty="0" smtClean="0"/>
              <a:t>образования ОА </a:t>
            </a:r>
            <a:r>
              <a:rPr lang="ru-RU" dirty="0"/>
              <a:t>Якутска, субсидий на иные </a:t>
            </a:r>
            <a:r>
              <a:rPr lang="ru-RU" dirty="0" smtClean="0"/>
              <a:t>цели, утвержденная постановлением ОА г. Якутска от 14.03.2022 №50п.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5913" y="1547210"/>
            <a:ext cx="3132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Организация питания школьников начальных классов (порядок расчета объемов бюджетных ассигнований, порядок обеспечения питанием)</a:t>
            </a:r>
            <a:endParaRPr lang="ru-RU" dirty="0"/>
          </a:p>
        </p:txBody>
      </p:sp>
      <p:sp>
        <p:nvSpPr>
          <p:cNvPr id="17" name="Не равно 16"/>
          <p:cNvSpPr/>
          <p:nvPr/>
        </p:nvSpPr>
        <p:spPr>
          <a:xfrm>
            <a:off x="3272257" y="5100013"/>
            <a:ext cx="764931" cy="562708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63103" y="5532288"/>
            <a:ext cx="75269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муниципальная программа </a:t>
            </a:r>
            <a:r>
              <a:rPr lang="ru-RU" dirty="0"/>
              <a:t>«Развитие образования городского округа «город Якутск», утвержденной постановлением </a:t>
            </a:r>
            <a:r>
              <a:rPr lang="ru-RU" dirty="0" smtClean="0"/>
              <a:t>ОА г</a:t>
            </a:r>
            <a:r>
              <a:rPr lang="ru-RU" dirty="0"/>
              <a:t>. Якутска от 29.12.2022 №</a:t>
            </a:r>
            <a:r>
              <a:rPr lang="ru-RU" dirty="0" smtClean="0"/>
              <a:t>451п.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00145" y="4614126"/>
            <a:ext cx="75269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Положение об организации питания обучающихся в муниципальных образовательных учреждениях городского округа «город Якутск</a:t>
            </a:r>
            <a:r>
              <a:rPr lang="ru-RU" dirty="0" smtClean="0"/>
              <a:t>», </a:t>
            </a:r>
            <a:r>
              <a:rPr lang="ru-RU" dirty="0"/>
              <a:t>утвержденное постановлением ОА г. Якутска от 14.10.2022 №</a:t>
            </a:r>
            <a:r>
              <a:rPr lang="ru-RU" dirty="0" smtClean="0"/>
              <a:t>313п;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80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5" grpId="0"/>
      <p:bldP spid="7" grpId="0"/>
      <p:bldP spid="17" grpId="0" animBg="1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931" y="-121053"/>
            <a:ext cx="10515600" cy="118463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НПА по организации школьного питания ГО «город Якутск» не соответствующие действующему законодательству и (или) не актуальные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932" y="1063582"/>
            <a:ext cx="42472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Окружной администрации г. Якутска от 02.12.2009 № 120 «Об утверждении наценки на продукцию (товары), реализуемую (реализуемые) в организациях общественного питания при общеобразовательных школах»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4144" y="948553"/>
            <a:ext cx="523710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законами, законами РС(Я) не предусмотрено установление таких наценок, стоимость товаров в организациях общественного питания общеобразовательных учреждениях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подлежит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регулированию государственными органами власти и органами местного самоуправления. Соответственно действие указанного постановления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действующему законодательству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4144" y="2974032"/>
            <a:ext cx="6096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Положению от 14.10.2022 №313п льготное питание обеспечивается всем обучающимся из числа малоимущих семей и многодетных семей, более того, денежная компенсация стоимости питания указанным категориям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предусмотрена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№273-ФЗ. Тем самым действие указанного постановления противоречит действующему законодательству и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Положению от 14.10.2022 №313п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5129" y="5236714"/>
            <a:ext cx="4312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68288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	Распоряжение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Окружной администрации г. Якутска от 18.11.2019 № 1767р «О создании рабочей группы по организации питания в общеобразовательных учреждениях городского округа «город Якутск»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50972" y="503083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447675" algn="l"/>
              </a:tabLs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распоряжение издано в соответствии с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утратившему силу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01.01.2021 СанПиН 2.4.2.2821-10 «Санитарно-эпидемиологические требования к условиям и организации обучения в общеобразовательных учреждениях», утвержденным постановлением Главного государственного санитарного врача Российской Федерации от 29.12.2010 №189</a:t>
            </a:r>
          </a:p>
        </p:txBody>
      </p:sp>
      <p:sp>
        <p:nvSpPr>
          <p:cNvPr id="9" name="Не равно 8"/>
          <p:cNvSpPr/>
          <p:nvPr/>
        </p:nvSpPr>
        <p:spPr>
          <a:xfrm>
            <a:off x="4933498" y="1525682"/>
            <a:ext cx="490646" cy="322730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129" y="2974032"/>
            <a:ext cx="43120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Постановление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Окружной администрации г. Якутска от 18.01.2016 № 5п «Об утверждении Порядка предоставления компенсационных выплат на питание обучающимся из многодетных малоимущих семей в муниципальных общеобразовательных учреждениях городского округа «город Якутск»</a:t>
            </a:r>
            <a:endParaRPr lang="ru-RU" sz="1600" dirty="0"/>
          </a:p>
        </p:txBody>
      </p:sp>
      <p:sp>
        <p:nvSpPr>
          <p:cNvPr id="13" name="Не равно 12"/>
          <p:cNvSpPr/>
          <p:nvPr/>
        </p:nvSpPr>
        <p:spPr>
          <a:xfrm>
            <a:off x="4860326" y="3658996"/>
            <a:ext cx="490646" cy="322730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е равно 13"/>
          <p:cNvSpPr/>
          <p:nvPr/>
        </p:nvSpPr>
        <p:spPr>
          <a:xfrm>
            <a:off x="4823740" y="5630945"/>
            <a:ext cx="490646" cy="322730"/>
          </a:xfrm>
          <a:prstGeom prst="mathNot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50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389" y="81457"/>
            <a:ext cx="10515600" cy="6284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питанием школьников начальных классов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234766"/>
              </p:ext>
            </p:extLst>
          </p:nvPr>
        </p:nvGraphicFramePr>
        <p:xfrm>
          <a:off x="1202103" y="663747"/>
          <a:ext cx="9431632" cy="1842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3304">
                  <a:extLst>
                    <a:ext uri="{9D8B030D-6E8A-4147-A177-3AD203B41FA5}">
                      <a16:colId xmlns:a16="http://schemas.microsoft.com/office/drawing/2014/main" val="3163818237"/>
                    </a:ext>
                  </a:extLst>
                </a:gridCol>
                <a:gridCol w="1073800">
                  <a:extLst>
                    <a:ext uri="{9D8B030D-6E8A-4147-A177-3AD203B41FA5}">
                      <a16:colId xmlns:a16="http://schemas.microsoft.com/office/drawing/2014/main" val="4043711504"/>
                    </a:ext>
                  </a:extLst>
                </a:gridCol>
                <a:gridCol w="1148639">
                  <a:extLst>
                    <a:ext uri="{9D8B030D-6E8A-4147-A177-3AD203B41FA5}">
                      <a16:colId xmlns:a16="http://schemas.microsoft.com/office/drawing/2014/main" val="469744293"/>
                    </a:ext>
                  </a:extLst>
                </a:gridCol>
                <a:gridCol w="1151775">
                  <a:extLst>
                    <a:ext uri="{9D8B030D-6E8A-4147-A177-3AD203B41FA5}">
                      <a16:colId xmlns:a16="http://schemas.microsoft.com/office/drawing/2014/main" val="1426603055"/>
                    </a:ext>
                  </a:extLst>
                </a:gridCol>
                <a:gridCol w="1151775">
                  <a:extLst>
                    <a:ext uri="{9D8B030D-6E8A-4147-A177-3AD203B41FA5}">
                      <a16:colId xmlns:a16="http://schemas.microsoft.com/office/drawing/2014/main" val="2032077949"/>
                    </a:ext>
                  </a:extLst>
                </a:gridCol>
                <a:gridCol w="1151775">
                  <a:extLst>
                    <a:ext uri="{9D8B030D-6E8A-4147-A177-3AD203B41FA5}">
                      <a16:colId xmlns:a16="http://schemas.microsoft.com/office/drawing/2014/main" val="2642983524"/>
                    </a:ext>
                  </a:extLst>
                </a:gridCol>
                <a:gridCol w="1222294">
                  <a:extLst>
                    <a:ext uri="{9D8B030D-6E8A-4147-A177-3AD203B41FA5}">
                      <a16:colId xmlns:a16="http://schemas.microsoft.com/office/drawing/2014/main" val="797024653"/>
                    </a:ext>
                  </a:extLst>
                </a:gridCol>
                <a:gridCol w="1128270">
                  <a:extLst>
                    <a:ext uri="{9D8B030D-6E8A-4147-A177-3AD203B41FA5}">
                      <a16:colId xmlns:a16="http://schemas.microsoft.com/office/drawing/2014/main" val="435373378"/>
                    </a:ext>
                  </a:extLst>
                </a:gridCol>
              </a:tblGrid>
              <a:tr h="1457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план, тыс.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план, тыс.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Кассовое исполнение УО (предоставление субсидии), тыс.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кассового исполнения  к уточненному плану, тыс.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Освоение учреждениями, тыс.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освоения к первоначальному объему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освоено с начала года без учета уточнений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не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осовения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30640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399 453,00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288 970,50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284 096,60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234 228,60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165 224,4</a:t>
                      </a:r>
                      <a:endParaRPr lang="ru-RU" sz="1200" b="1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0339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424 499,00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421 526,70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254 431,40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170 067,6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40,1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5017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1971" y="2039877"/>
            <a:ext cx="7859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2022 год</a:t>
            </a:r>
            <a:endParaRPr lang="ru-RU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11971" y="2262977"/>
            <a:ext cx="7859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2023 год</a:t>
            </a:r>
            <a:endParaRPr lang="ru-RU" sz="1100" b="1" dirty="0"/>
          </a:p>
        </p:txBody>
      </p:sp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1448826"/>
              </p:ext>
            </p:extLst>
          </p:nvPr>
        </p:nvGraphicFramePr>
        <p:xfrm>
          <a:off x="1024745" y="2684056"/>
          <a:ext cx="4439871" cy="230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Диаграмма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6121300"/>
              </p:ext>
            </p:extLst>
          </p:nvPr>
        </p:nvGraphicFramePr>
        <p:xfrm>
          <a:off x="6293461" y="2629138"/>
          <a:ext cx="4633546" cy="2312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40285" y="5064866"/>
            <a:ext cx="9793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 освоено </a:t>
            </a:r>
            <a:r>
              <a:rPr lang="ru-RU" b="1" u="sng" dirty="0" smtClean="0">
                <a:solidFill>
                  <a:srgbClr val="C00000"/>
                </a:solidFill>
              </a:rPr>
              <a:t>335 292,0 </a:t>
            </a:r>
            <a:r>
              <a:rPr lang="ru-RU" dirty="0" smtClean="0"/>
              <a:t>тыс. рублей, в том числе: </a:t>
            </a:r>
            <a:r>
              <a:rPr lang="ru-RU" b="1" dirty="0" smtClean="0"/>
              <a:t>298 409,9</a:t>
            </a:r>
            <a:r>
              <a:rPr lang="ru-RU" dirty="0" smtClean="0"/>
              <a:t> тыс. рублей ФБ, </a:t>
            </a:r>
            <a:r>
              <a:rPr lang="ru-RU" dirty="0"/>
              <a:t>36 882,1 </a:t>
            </a:r>
            <a:r>
              <a:rPr lang="ru-RU" dirty="0" smtClean="0"/>
              <a:t>тыс. рублей МБ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07457" y="5388031"/>
            <a:ext cx="11250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Статья </a:t>
            </a:r>
            <a:r>
              <a:rPr lang="ru-RU" sz="1600" b="1" dirty="0" smtClean="0"/>
              <a:t>34 Бюджетного кодекса РФ. </a:t>
            </a:r>
            <a:r>
              <a:rPr lang="ru-RU" sz="1600" b="1" dirty="0"/>
              <a:t>Принцип эффективности использования бюджетных </a:t>
            </a:r>
            <a:r>
              <a:rPr lang="ru-RU" sz="1600" b="1" dirty="0" smtClean="0"/>
              <a:t>средств</a:t>
            </a:r>
          </a:p>
          <a:p>
            <a:r>
              <a:rPr lang="ru-RU" sz="1600" dirty="0" smtClean="0"/>
              <a:t>Принцип </a:t>
            </a:r>
            <a:r>
              <a:rPr lang="ru-RU" sz="1600" dirty="0"/>
              <a:t>эффективности использования бюджетных средств означает, что при </a:t>
            </a:r>
            <a:r>
              <a:rPr lang="ru-RU" sz="1600" b="1" dirty="0"/>
              <a:t>составлении и исполнении бюджетов </a:t>
            </a:r>
            <a:r>
              <a:rPr lang="ru-RU" sz="1600" dirty="0"/>
              <a:t>участники бюджетного процесса в рамках установленных им бюджетных полномочий должны исходить из необходимости достижения заданных результатов с использованием наименьшего объема средств (экономности) и (или) </a:t>
            </a:r>
            <a:r>
              <a:rPr lang="ru-RU" sz="1600" b="1" dirty="0"/>
              <a:t>достижения наилучшего результата с использованием определенного бюджетом объема средств (результативности</a:t>
            </a:r>
            <a:r>
              <a:rPr lang="ru-RU" sz="1600" b="1" dirty="0" smtClean="0"/>
              <a:t>).</a:t>
            </a:r>
            <a:endParaRPr lang="ru-RU" sz="1600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611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84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питанием школьников начальных классов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3723" y="1043036"/>
            <a:ext cx="949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Расчет субсидии муниципальным общеобразовательным организациям:</a:t>
            </a:r>
          </a:p>
          <a:p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95700" y="1768089"/>
            <a:ext cx="131391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Размер субсидии</a:t>
            </a:r>
          </a:p>
          <a:p>
            <a:pPr algn="ctr"/>
            <a:r>
              <a:rPr lang="ru-RU" dirty="0" smtClean="0"/>
              <a:t>(УО – МОУ) </a:t>
            </a:r>
            <a:endParaRPr lang="ru-RU" dirty="0"/>
          </a:p>
        </p:txBody>
      </p:sp>
      <p:sp>
        <p:nvSpPr>
          <p:cNvPr id="7" name="Равно 6"/>
          <p:cNvSpPr/>
          <p:nvPr/>
        </p:nvSpPr>
        <p:spPr>
          <a:xfrm>
            <a:off x="1528027" y="1845780"/>
            <a:ext cx="606669" cy="536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7736" y="1732980"/>
            <a:ext cx="1694474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обучающихся школы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97893" y="1618034"/>
            <a:ext cx="2906142" cy="138499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Плановое </a:t>
            </a:r>
            <a:r>
              <a:rPr lang="ru-RU" dirty="0"/>
              <a:t>ч</a:t>
            </a:r>
            <a:r>
              <a:rPr lang="ru-RU" dirty="0" smtClean="0"/>
              <a:t>исло учебных дней в году</a:t>
            </a:r>
          </a:p>
          <a:p>
            <a:pPr algn="ctr"/>
            <a:r>
              <a:rPr lang="ru-RU" sz="1200" dirty="0"/>
              <a:t>(для 1 классов </a:t>
            </a:r>
            <a:r>
              <a:rPr lang="ru-RU" sz="1200" dirty="0" smtClean="0"/>
              <a:t>- </a:t>
            </a:r>
            <a:r>
              <a:rPr lang="ru-RU" sz="1200" b="1" u="sng" dirty="0" smtClean="0">
                <a:solidFill>
                  <a:srgbClr val="C00000"/>
                </a:solidFill>
              </a:rPr>
              <a:t>165 дней</a:t>
            </a:r>
            <a:r>
              <a:rPr lang="ru-RU" sz="1200" dirty="0" smtClean="0"/>
              <a:t>, </a:t>
            </a:r>
            <a:r>
              <a:rPr lang="ru-RU" sz="1200" dirty="0"/>
              <a:t>для 2-4 классов </a:t>
            </a:r>
            <a:r>
              <a:rPr lang="ru-RU" sz="1200" b="1" u="sng" dirty="0">
                <a:solidFill>
                  <a:srgbClr val="C00000"/>
                </a:solidFill>
              </a:rPr>
              <a:t>204 дня </a:t>
            </a:r>
            <a:r>
              <a:rPr lang="ru-RU" sz="1200" dirty="0"/>
              <a:t>при 6-дневной учебной неделе и </a:t>
            </a:r>
            <a:r>
              <a:rPr lang="ru-RU" sz="1200" b="1" u="sng" dirty="0">
                <a:solidFill>
                  <a:srgbClr val="C00000"/>
                </a:solidFill>
              </a:rPr>
              <a:t>170 дней </a:t>
            </a:r>
            <a:r>
              <a:rPr lang="ru-RU" sz="1200" dirty="0"/>
              <a:t>при 5-дневной учебной </a:t>
            </a:r>
            <a:r>
              <a:rPr lang="ru-RU" sz="1200" dirty="0" smtClean="0"/>
              <a:t>неделе)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821480" y="3558891"/>
            <a:ext cx="2904036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Объем бюджетных ассигнований  с учетом </a:t>
            </a:r>
            <a:r>
              <a:rPr lang="ru-RU" dirty="0" err="1" smtClean="0"/>
              <a:t>софинансирования</a:t>
            </a:r>
            <a:r>
              <a:rPr lang="ru-RU" dirty="0" smtClean="0"/>
              <a:t> из ФБ – 89% и МБ – 11%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898952" y="1578102"/>
            <a:ext cx="3216071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редняя </a:t>
            </a:r>
            <a:r>
              <a:rPr lang="ru-RU" dirty="0"/>
              <a:t>стоимость горячего питания на 1 </a:t>
            </a:r>
            <a:r>
              <a:rPr lang="ru-RU" dirty="0" smtClean="0"/>
              <a:t>обучающегося в день</a:t>
            </a:r>
          </a:p>
          <a:p>
            <a:pPr algn="ctr"/>
            <a:r>
              <a:rPr lang="ru-RU" sz="1200" dirty="0"/>
              <a:t>(</a:t>
            </a:r>
            <a:r>
              <a:rPr lang="ru-RU" sz="1200" dirty="0" smtClean="0"/>
              <a:t>102,49 рубля – 02.03.2022;</a:t>
            </a:r>
          </a:p>
          <a:p>
            <a:pPr algn="ctr"/>
            <a:r>
              <a:rPr lang="ru-RU" sz="1200" dirty="0" smtClean="0"/>
              <a:t>105,3 рублей – 06.04.2023;</a:t>
            </a:r>
          </a:p>
          <a:p>
            <a:pPr algn="ctr"/>
            <a:r>
              <a:rPr lang="ru-RU" sz="1200" dirty="0" smtClean="0"/>
              <a:t>104,86 рубля – 22.02.2024)</a:t>
            </a:r>
            <a:endParaRPr lang="ru-RU" sz="1200" dirty="0"/>
          </a:p>
        </p:txBody>
      </p:sp>
      <p:sp>
        <p:nvSpPr>
          <p:cNvPr id="13" name="Умножение 12"/>
          <p:cNvSpPr/>
          <p:nvPr/>
        </p:nvSpPr>
        <p:spPr>
          <a:xfrm>
            <a:off x="3983825" y="1923927"/>
            <a:ext cx="395654" cy="45818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7366809" y="1850330"/>
            <a:ext cx="395654" cy="45818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95700" y="3551442"/>
            <a:ext cx="206358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Средняя стоимость горячего питания на 1 </a:t>
            </a:r>
            <a:r>
              <a:rPr lang="ru-RU" dirty="0" smtClean="0"/>
              <a:t>обучающегося в день</a:t>
            </a:r>
            <a:endParaRPr lang="ru-RU" dirty="0"/>
          </a:p>
        </p:txBody>
      </p:sp>
      <p:sp>
        <p:nvSpPr>
          <p:cNvPr id="17" name="Равно 16"/>
          <p:cNvSpPr/>
          <p:nvPr/>
        </p:nvSpPr>
        <p:spPr>
          <a:xfrm>
            <a:off x="2214811" y="3873873"/>
            <a:ext cx="606669" cy="5363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8" name="Диагональная полоса 17"/>
          <p:cNvSpPr/>
          <p:nvPr/>
        </p:nvSpPr>
        <p:spPr>
          <a:xfrm>
            <a:off x="5793034" y="3887724"/>
            <a:ext cx="377479" cy="58012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6693" y="3023507"/>
            <a:ext cx="949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Расчет средней стоимости горячего питания на 1 обучающегося в день:</a:t>
            </a:r>
          </a:p>
          <a:p>
            <a:endParaRPr lang="ru-RU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9800157" y="3507691"/>
            <a:ext cx="169447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обучающихся школы по ГО «город Якутск»</a:t>
            </a:r>
            <a:endParaRPr lang="ru-RU" dirty="0"/>
          </a:p>
        </p:txBody>
      </p:sp>
      <p:sp>
        <p:nvSpPr>
          <p:cNvPr id="23" name="Умножение 22"/>
          <p:cNvSpPr/>
          <p:nvPr/>
        </p:nvSpPr>
        <p:spPr>
          <a:xfrm>
            <a:off x="9286116" y="3922514"/>
            <a:ext cx="395654" cy="45818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215536" y="3466557"/>
            <a:ext cx="290614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Плановое </a:t>
            </a:r>
            <a:r>
              <a:rPr lang="ru-RU" dirty="0"/>
              <a:t>ч</a:t>
            </a:r>
            <a:r>
              <a:rPr lang="ru-RU" dirty="0" smtClean="0"/>
              <a:t>исло учебных дней в году</a:t>
            </a:r>
          </a:p>
          <a:p>
            <a:pPr algn="ctr"/>
            <a:r>
              <a:rPr lang="ru-RU" sz="1200" dirty="0"/>
              <a:t>(для 1 классов </a:t>
            </a:r>
            <a:r>
              <a:rPr lang="ru-RU" sz="1200" dirty="0" smtClean="0"/>
              <a:t>- </a:t>
            </a:r>
            <a:r>
              <a:rPr lang="ru-RU" sz="1200" b="1" u="sng" dirty="0" smtClean="0">
                <a:solidFill>
                  <a:srgbClr val="C00000"/>
                </a:solidFill>
              </a:rPr>
              <a:t>165 дней</a:t>
            </a:r>
            <a:r>
              <a:rPr lang="ru-RU" sz="1200" dirty="0" smtClean="0"/>
              <a:t>, </a:t>
            </a:r>
            <a:r>
              <a:rPr lang="ru-RU" sz="1200" dirty="0"/>
              <a:t>для 2-4 классов </a:t>
            </a:r>
            <a:r>
              <a:rPr lang="ru-RU" sz="1200" b="1" u="sng" dirty="0">
                <a:solidFill>
                  <a:srgbClr val="C00000"/>
                </a:solidFill>
              </a:rPr>
              <a:t>204 дня</a:t>
            </a:r>
            <a:r>
              <a:rPr lang="ru-RU" sz="1200" dirty="0"/>
              <a:t> при 6-дневной учебной неделе и </a:t>
            </a:r>
            <a:r>
              <a:rPr lang="ru-RU" sz="1200" b="1" u="sng" dirty="0">
                <a:solidFill>
                  <a:srgbClr val="C00000"/>
                </a:solidFill>
              </a:rPr>
              <a:t>170 дней </a:t>
            </a:r>
            <a:r>
              <a:rPr lang="ru-RU" sz="1200" dirty="0"/>
              <a:t>при 5-дневной учебной </a:t>
            </a:r>
            <a:r>
              <a:rPr lang="ru-RU" sz="1200" dirty="0" smtClean="0"/>
              <a:t>неделе)</a:t>
            </a:r>
            <a:endParaRPr lang="ru-RU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250079" y="5240989"/>
            <a:ext cx="1169184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не учитывается </a:t>
            </a:r>
            <a:r>
              <a:rPr lang="ru-RU" sz="1600" dirty="0"/>
              <a:t>фактическое количество учебных дней в году, которая значительно уменьшается по ряду объективных причин: </a:t>
            </a:r>
          </a:p>
          <a:p>
            <a:r>
              <a:rPr lang="ru-RU" sz="1600" dirty="0"/>
              <a:t>•	незапланированные каникулы в связи с введенными карантинами и актированными днями;</a:t>
            </a:r>
          </a:p>
          <a:p>
            <a:r>
              <a:rPr lang="ru-RU" sz="1600" dirty="0"/>
              <a:t>•	пропуски занятий детьми, связанное с заболеванием и т.д.;</a:t>
            </a:r>
          </a:p>
          <a:p>
            <a:r>
              <a:rPr lang="ru-RU" sz="1600" dirty="0"/>
              <a:t>•	закрытие школ для проведения различных мероприятий (ОГЭ, ЕГЭ, олимпиады и т.д.);</a:t>
            </a:r>
          </a:p>
          <a:p>
            <a:r>
              <a:rPr lang="ru-RU" sz="1600" dirty="0"/>
              <a:t>•	закрытие школ на капитальный ремонт, с установлением количества учебных дней ниже нормативной величины.</a:t>
            </a:r>
          </a:p>
          <a:p>
            <a:endParaRPr lang="ru-RU" dirty="0"/>
          </a:p>
        </p:txBody>
      </p:sp>
      <p:sp>
        <p:nvSpPr>
          <p:cNvPr id="26" name="Не равно 25"/>
          <p:cNvSpPr/>
          <p:nvPr/>
        </p:nvSpPr>
        <p:spPr>
          <a:xfrm rot="5400000">
            <a:off x="4374672" y="4787731"/>
            <a:ext cx="434115" cy="546443"/>
          </a:xfrm>
          <a:prstGeom prst="mathNot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8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/>
      <p:bldP spid="22" grpId="0" animBg="1"/>
      <p:bldP spid="23" grpId="0" animBg="1"/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6135" y="134498"/>
            <a:ext cx="10515600" cy="68116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стоимости питания на 1 обучающегося в день исходя из анализа фактического учебного дня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791685"/>
              </p:ext>
            </p:extLst>
          </p:nvPr>
        </p:nvGraphicFramePr>
        <p:xfrm>
          <a:off x="576135" y="862220"/>
          <a:ext cx="10090639" cy="4077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1820">
                  <a:extLst>
                    <a:ext uri="{9D8B030D-6E8A-4147-A177-3AD203B41FA5}">
                      <a16:colId xmlns:a16="http://schemas.microsoft.com/office/drawing/2014/main" val="1708757995"/>
                    </a:ext>
                  </a:extLst>
                </a:gridCol>
                <a:gridCol w="3750908">
                  <a:extLst>
                    <a:ext uri="{9D8B030D-6E8A-4147-A177-3AD203B41FA5}">
                      <a16:colId xmlns:a16="http://schemas.microsoft.com/office/drawing/2014/main" val="1891315757"/>
                    </a:ext>
                  </a:extLst>
                </a:gridCol>
                <a:gridCol w="1049892">
                  <a:extLst>
                    <a:ext uri="{9D8B030D-6E8A-4147-A177-3AD203B41FA5}">
                      <a16:colId xmlns:a16="http://schemas.microsoft.com/office/drawing/2014/main" val="3962952145"/>
                    </a:ext>
                  </a:extLst>
                </a:gridCol>
                <a:gridCol w="1343965">
                  <a:extLst>
                    <a:ext uri="{9D8B030D-6E8A-4147-A177-3AD203B41FA5}">
                      <a16:colId xmlns:a16="http://schemas.microsoft.com/office/drawing/2014/main" val="4144246266"/>
                    </a:ext>
                  </a:extLst>
                </a:gridCol>
                <a:gridCol w="1582027">
                  <a:extLst>
                    <a:ext uri="{9D8B030D-6E8A-4147-A177-3AD203B41FA5}">
                      <a16:colId xmlns:a16="http://schemas.microsoft.com/office/drawing/2014/main" val="4282508442"/>
                    </a:ext>
                  </a:extLst>
                </a:gridCol>
                <a:gridCol w="1582027">
                  <a:extLst>
                    <a:ext uri="{9D8B030D-6E8A-4147-A177-3AD203B41FA5}">
                      <a16:colId xmlns:a16="http://schemas.microsoft.com/office/drawing/2014/main" val="369257671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условное количество класс-комплектов по данным образовательных учреждений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2023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04368"/>
                  </a:ext>
                </a:extLst>
              </a:tr>
              <a:tr h="487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количество учебных дней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карантина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актированные дни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количество учебных дней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528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6=3-4-5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734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15310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26015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1644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703516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87780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98748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59209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26035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3б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35822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72420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37474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14813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1022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11914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77822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Усредненное количество учебных дней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8653776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6135" y="5052800"/>
            <a:ext cx="1790701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422 449 000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рублей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объем ассигнований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2023 год 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92025" y="5103595"/>
            <a:ext cx="216341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22 902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обучающихся начальных классах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64009" y="5123084"/>
            <a:ext cx="2183422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145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фактическое количество учебных дней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147016" y="4965095"/>
            <a:ext cx="3457004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Стоимость питания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 учащегося в день составит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127,83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рублей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вместо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104,86 рубля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Умножение 11"/>
          <p:cNvSpPr/>
          <p:nvPr/>
        </p:nvSpPr>
        <p:spPr>
          <a:xfrm>
            <a:off x="2381854" y="5297751"/>
            <a:ext cx="395153" cy="42203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множение 12"/>
          <p:cNvSpPr/>
          <p:nvPr/>
        </p:nvSpPr>
        <p:spPr>
          <a:xfrm>
            <a:off x="4945652" y="5311152"/>
            <a:ext cx="395153" cy="42203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 13"/>
          <p:cNvSpPr/>
          <p:nvPr/>
        </p:nvSpPr>
        <p:spPr>
          <a:xfrm>
            <a:off x="7570635" y="5246550"/>
            <a:ext cx="576381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6135" y="6116697"/>
            <a:ext cx="11184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применении в расчете субсидии условной нормы питания в размере 127,83 рублей сократится размер неиспользованного остатка бюджетных средств. При расчете субсидии во избежание перерасхода субсидии можно применять поправочные коэффициенты исходя из анализа фактического посещения школьников в течение финансового года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492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80" y="175628"/>
            <a:ext cx="10515600" cy="118463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для принятия НПА на уровне ГО «город Якутск», регулирующего определение порядка обеспечения горячим питанием школьников начального класса за счет средств субсидии из бюджетов бюджетной системы РФ другого уровня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43077" y="1449609"/>
            <a:ext cx="10977759" cy="20258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предоставления субсидии из ГБ РС(Я) – Приложение № 12 к госпрограмме «Развитие образования РС(Я)» - условиями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субсидии из государственного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РС(Я)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 образованиям являются: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правовых актов муниципальных образований, утверждающих перечень мероприятий, в целях </a:t>
            </a:r>
            <a:r>
              <a:rPr lang="ru-RU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которых предоставляются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 о предоставлении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субсидии;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неисполнение предусмотренных указанным соглашением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43074" y="3564852"/>
            <a:ext cx="10977759" cy="16712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1, п. 4 ст. 41 Бюджетного кодекса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доходам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относятся налоговые доходы, неналоговые доходы и безвозмездные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поступления. К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безвозмездным поступлениям относятся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субсидии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других бюджетов бюджетной системы Российской Федерации (межбюджетные субсидии)</a:t>
            </a:r>
          </a:p>
          <a:p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 Бюджетного кодекса РФ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собственным доходам бюджетов относятся: доходы, полученные бюджетами в виде безвозмездных поступлений, за исключением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субвенций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43075" y="5325471"/>
            <a:ext cx="10977759" cy="1356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 ст. 86 Бюджетного кодекса РФ расходные обязательства муниципального образования, устанавливаются органами местного самоуправления </a:t>
            </a:r>
            <a:r>
              <a:rPr lang="ru-RU" sz="1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исполняются за счет собственных доходов, к коим также относятся доходы, полученные бюджетами в виде безвозмездных поступлений (межбюджетных субсидий) в силу </a:t>
            </a:r>
            <a:r>
              <a:rPr lang="ru-RU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абз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 п. 4 ст. 41, ст. 47 Бюджетного кодекса РФ</a:t>
            </a:r>
          </a:p>
        </p:txBody>
      </p:sp>
    </p:spTree>
    <p:extLst>
      <p:ext uri="{BB962C8B-B14F-4D97-AF65-F5344CB8AC3E}">
        <p14:creationId xmlns:p14="http://schemas.microsoft.com/office/powerpoint/2010/main" val="24666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80" y="175628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питанием школьников начального класса в других муниципальных образованиях РС(Я) и субъектов РФ в ДФО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87659"/>
              </p:ext>
            </p:extLst>
          </p:nvPr>
        </p:nvGraphicFramePr>
        <p:xfrm>
          <a:off x="522579" y="1680574"/>
          <a:ext cx="1002819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827">
                  <a:extLst>
                    <a:ext uri="{9D8B030D-6E8A-4147-A177-3AD203B41FA5}">
                      <a16:colId xmlns:a16="http://schemas.microsoft.com/office/drawing/2014/main" val="2460730368"/>
                    </a:ext>
                  </a:extLst>
                </a:gridCol>
                <a:gridCol w="926679">
                  <a:extLst>
                    <a:ext uri="{9D8B030D-6E8A-4147-A177-3AD203B41FA5}">
                      <a16:colId xmlns:a16="http://schemas.microsoft.com/office/drawing/2014/main" val="604831048"/>
                    </a:ext>
                  </a:extLst>
                </a:gridCol>
                <a:gridCol w="1142072">
                  <a:extLst>
                    <a:ext uri="{9D8B030D-6E8A-4147-A177-3AD203B41FA5}">
                      <a16:colId xmlns:a16="http://schemas.microsoft.com/office/drawing/2014/main" val="895077078"/>
                    </a:ext>
                  </a:extLst>
                </a:gridCol>
                <a:gridCol w="1142072">
                  <a:extLst>
                    <a:ext uri="{9D8B030D-6E8A-4147-A177-3AD203B41FA5}">
                      <a16:colId xmlns:a16="http://schemas.microsoft.com/office/drawing/2014/main" val="3707489370"/>
                    </a:ext>
                  </a:extLst>
                </a:gridCol>
                <a:gridCol w="993802">
                  <a:extLst>
                    <a:ext uri="{9D8B030D-6E8A-4147-A177-3AD203B41FA5}">
                      <a16:colId xmlns:a16="http://schemas.microsoft.com/office/drawing/2014/main" val="1453674116"/>
                    </a:ext>
                  </a:extLst>
                </a:gridCol>
                <a:gridCol w="993802">
                  <a:extLst>
                    <a:ext uri="{9D8B030D-6E8A-4147-A177-3AD203B41FA5}">
                      <a16:colId xmlns:a16="http://schemas.microsoft.com/office/drawing/2014/main" val="2390711392"/>
                    </a:ext>
                  </a:extLst>
                </a:gridCol>
                <a:gridCol w="851544">
                  <a:extLst>
                    <a:ext uri="{9D8B030D-6E8A-4147-A177-3AD203B41FA5}">
                      <a16:colId xmlns:a16="http://schemas.microsoft.com/office/drawing/2014/main" val="1012821767"/>
                    </a:ext>
                  </a:extLst>
                </a:gridCol>
                <a:gridCol w="1278320">
                  <a:extLst>
                    <a:ext uri="{9D8B030D-6E8A-4147-A177-3AD203B41FA5}">
                      <a16:colId xmlns:a16="http://schemas.microsoft.com/office/drawing/2014/main" val="2603519770"/>
                    </a:ext>
                  </a:extLst>
                </a:gridCol>
                <a:gridCol w="1142072">
                  <a:extLst>
                    <a:ext uri="{9D8B030D-6E8A-4147-A177-3AD203B41FA5}">
                      <a16:colId xmlns:a16="http://schemas.microsoft.com/office/drawing/2014/main" val="1496612913"/>
                    </a:ext>
                  </a:extLst>
                </a:gridCol>
              </a:tblGrid>
              <a:tr h="2838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Показатель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Алдан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Нерюнгри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Мирный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1280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собственная столовая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Организатор питания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19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5=3/2, 5=4/2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7=5/2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9=7/2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8131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стоимость питания в день на одного обучающегося начальных классов, рублей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104,86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122,01 - 145,9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115,91-125,2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110,5-119,4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146,35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139,6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1387629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379716"/>
              </p:ext>
            </p:extLst>
          </p:nvPr>
        </p:nvGraphicFramePr>
        <p:xfrm>
          <a:off x="522579" y="3565143"/>
          <a:ext cx="9874243" cy="1377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6840">
                  <a:extLst>
                    <a:ext uri="{9D8B030D-6E8A-4147-A177-3AD203B41FA5}">
                      <a16:colId xmlns:a16="http://schemas.microsoft.com/office/drawing/2014/main" val="20552116"/>
                    </a:ext>
                  </a:extLst>
                </a:gridCol>
                <a:gridCol w="765538">
                  <a:extLst>
                    <a:ext uri="{9D8B030D-6E8A-4147-A177-3AD203B41FA5}">
                      <a16:colId xmlns:a16="http://schemas.microsoft.com/office/drawing/2014/main" val="3164099530"/>
                    </a:ext>
                  </a:extLst>
                </a:gridCol>
                <a:gridCol w="612355">
                  <a:extLst>
                    <a:ext uri="{9D8B030D-6E8A-4147-A177-3AD203B41FA5}">
                      <a16:colId xmlns:a16="http://schemas.microsoft.com/office/drawing/2014/main" val="3719323926"/>
                    </a:ext>
                  </a:extLst>
                </a:gridCol>
                <a:gridCol w="578801">
                  <a:extLst>
                    <a:ext uri="{9D8B030D-6E8A-4147-A177-3AD203B41FA5}">
                      <a16:colId xmlns:a16="http://schemas.microsoft.com/office/drawing/2014/main" val="3506979691"/>
                    </a:ext>
                  </a:extLst>
                </a:gridCol>
                <a:gridCol w="855618">
                  <a:extLst>
                    <a:ext uri="{9D8B030D-6E8A-4147-A177-3AD203B41FA5}">
                      <a16:colId xmlns:a16="http://schemas.microsoft.com/office/drawing/2014/main" val="614672204"/>
                    </a:ext>
                  </a:extLst>
                </a:gridCol>
                <a:gridCol w="754958">
                  <a:extLst>
                    <a:ext uri="{9D8B030D-6E8A-4147-A177-3AD203B41FA5}">
                      <a16:colId xmlns:a16="http://schemas.microsoft.com/office/drawing/2014/main" val="300124218"/>
                    </a:ext>
                  </a:extLst>
                </a:gridCol>
                <a:gridCol w="857368">
                  <a:extLst>
                    <a:ext uri="{9D8B030D-6E8A-4147-A177-3AD203B41FA5}">
                      <a16:colId xmlns:a16="http://schemas.microsoft.com/office/drawing/2014/main" val="2201936185"/>
                    </a:ext>
                  </a:extLst>
                </a:gridCol>
                <a:gridCol w="1364694">
                  <a:extLst>
                    <a:ext uri="{9D8B030D-6E8A-4147-A177-3AD203B41FA5}">
                      <a16:colId xmlns:a16="http://schemas.microsoft.com/office/drawing/2014/main" val="2192511215"/>
                    </a:ext>
                  </a:extLst>
                </a:gridCol>
                <a:gridCol w="917534">
                  <a:extLst>
                    <a:ext uri="{9D8B030D-6E8A-4147-A177-3AD203B41FA5}">
                      <a16:colId xmlns:a16="http://schemas.microsoft.com/office/drawing/2014/main" val="2263318425"/>
                    </a:ext>
                  </a:extLst>
                </a:gridCol>
                <a:gridCol w="1241695">
                  <a:extLst>
                    <a:ext uri="{9D8B030D-6E8A-4147-A177-3AD203B41FA5}">
                      <a16:colId xmlns:a16="http://schemas.microsoft.com/office/drawing/2014/main" val="4210386525"/>
                    </a:ext>
                  </a:extLst>
                </a:gridCol>
                <a:gridCol w="68842">
                  <a:extLst>
                    <a:ext uri="{9D8B030D-6E8A-4147-A177-3AD203B41FA5}">
                      <a16:colId xmlns:a16="http://schemas.microsoft.com/office/drawing/2014/main" val="1298481000"/>
                    </a:ext>
                  </a:extLst>
                </a:gridCol>
              </a:tblGrid>
              <a:tr h="23865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Показатель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 «город Якутск»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г. Хабаровск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 от норматива ГО «город Якутск»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г. Улан-Удэ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 от норматива ГО «город Якутск»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г. Благовещенск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 от норматива ГО «город Якутск»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287195"/>
                  </a:ext>
                </a:extLst>
              </a:tr>
              <a:tr h="238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завтрак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обед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завтрак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обед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6256878"/>
                  </a:ext>
                </a:extLst>
              </a:tr>
              <a:tr h="119329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5=3/2, 5=4/2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8=6/2, 8=7/2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8=2/7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94417644"/>
                  </a:ext>
                </a:extLst>
              </a:tr>
              <a:tr h="691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стоимость питания в день на одного обучающегося начальных классов, рублей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104,86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160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95,4-152,6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105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76,6 –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100,1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66,8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45620392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431700"/>
              </p:ext>
            </p:extLst>
          </p:nvPr>
        </p:nvGraphicFramePr>
        <p:xfrm>
          <a:off x="410760" y="5438752"/>
          <a:ext cx="10251828" cy="1152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5356">
                  <a:extLst>
                    <a:ext uri="{9D8B030D-6E8A-4147-A177-3AD203B41FA5}">
                      <a16:colId xmlns:a16="http://schemas.microsoft.com/office/drawing/2014/main" val="2916288271"/>
                    </a:ext>
                  </a:extLst>
                </a:gridCol>
                <a:gridCol w="1278755">
                  <a:extLst>
                    <a:ext uri="{9D8B030D-6E8A-4147-A177-3AD203B41FA5}">
                      <a16:colId xmlns:a16="http://schemas.microsoft.com/office/drawing/2014/main" val="2838863538"/>
                    </a:ext>
                  </a:extLst>
                </a:gridCol>
                <a:gridCol w="1365917">
                  <a:extLst>
                    <a:ext uri="{9D8B030D-6E8A-4147-A177-3AD203B41FA5}">
                      <a16:colId xmlns:a16="http://schemas.microsoft.com/office/drawing/2014/main" val="1521191802"/>
                    </a:ext>
                  </a:extLst>
                </a:gridCol>
                <a:gridCol w="863589">
                  <a:extLst>
                    <a:ext uri="{9D8B030D-6E8A-4147-A177-3AD203B41FA5}">
                      <a16:colId xmlns:a16="http://schemas.microsoft.com/office/drawing/2014/main" val="4157350123"/>
                    </a:ext>
                  </a:extLst>
                </a:gridCol>
                <a:gridCol w="1238615">
                  <a:extLst>
                    <a:ext uri="{9D8B030D-6E8A-4147-A177-3AD203B41FA5}">
                      <a16:colId xmlns:a16="http://schemas.microsoft.com/office/drawing/2014/main" val="3775204216"/>
                    </a:ext>
                  </a:extLst>
                </a:gridCol>
                <a:gridCol w="863589">
                  <a:extLst>
                    <a:ext uri="{9D8B030D-6E8A-4147-A177-3AD203B41FA5}">
                      <a16:colId xmlns:a16="http://schemas.microsoft.com/office/drawing/2014/main" val="1181272381"/>
                    </a:ext>
                  </a:extLst>
                </a:gridCol>
                <a:gridCol w="1182418">
                  <a:extLst>
                    <a:ext uri="{9D8B030D-6E8A-4147-A177-3AD203B41FA5}">
                      <a16:colId xmlns:a16="http://schemas.microsoft.com/office/drawing/2014/main" val="65010448"/>
                    </a:ext>
                  </a:extLst>
                </a:gridCol>
                <a:gridCol w="863589">
                  <a:extLst>
                    <a:ext uri="{9D8B030D-6E8A-4147-A177-3AD203B41FA5}">
                      <a16:colId xmlns:a16="http://schemas.microsoft.com/office/drawing/2014/main" val="2379010634"/>
                    </a:ext>
                  </a:extLst>
                </a:gridCol>
              </a:tblGrid>
              <a:tr h="3793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Показатель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Республика Саха (Якутия)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Хабаровский край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РС(Я)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Республика Бурятия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РС(Я)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Амурская область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РС(Я)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8906096"/>
                  </a:ext>
                </a:extLst>
              </a:tr>
              <a:tr h="158059"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4=3/2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6=5/2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8=7/2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5885677"/>
                  </a:ext>
                </a:extLst>
              </a:tr>
              <a:tr h="537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Стоимость условного (минимального) набора продуктов питания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9 559,87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8 019,42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83,9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6 462,47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67,6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6 892,81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72,1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534294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22579" y="1220269"/>
            <a:ext cx="10028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стоимости нормы питания в муниципальных образованиях РС(Я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):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0760" y="3191011"/>
            <a:ext cx="1095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 стоимости нормы питания в столицах субъектов РФ в Дальневосточном федеральном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округе: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0760" y="5021759"/>
            <a:ext cx="10843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Стоимость потребительской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корзины согласно данным статистики за декабрь 2023 года: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85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19" y="202005"/>
            <a:ext cx="10515600" cy="949787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остатков неиспользованных средств субсидии из госбюджета РС(Я) на обеспечение питанием школьников начального класса за 2022 год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617321"/>
              </p:ext>
            </p:extLst>
          </p:nvPr>
        </p:nvGraphicFramePr>
        <p:xfrm>
          <a:off x="364319" y="1222841"/>
          <a:ext cx="10419527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1502">
                  <a:extLst>
                    <a:ext uri="{9D8B030D-6E8A-4147-A177-3AD203B41FA5}">
                      <a16:colId xmlns:a16="http://schemas.microsoft.com/office/drawing/2014/main" val="3680346923"/>
                    </a:ext>
                  </a:extLst>
                </a:gridCol>
                <a:gridCol w="1444214">
                  <a:extLst>
                    <a:ext uri="{9D8B030D-6E8A-4147-A177-3AD203B41FA5}">
                      <a16:colId xmlns:a16="http://schemas.microsoft.com/office/drawing/2014/main" val="2841119301"/>
                    </a:ext>
                  </a:extLst>
                </a:gridCol>
                <a:gridCol w="1815582">
                  <a:extLst>
                    <a:ext uri="{9D8B030D-6E8A-4147-A177-3AD203B41FA5}">
                      <a16:colId xmlns:a16="http://schemas.microsoft.com/office/drawing/2014/main" val="733751342"/>
                    </a:ext>
                  </a:extLst>
                </a:gridCol>
                <a:gridCol w="1493283">
                  <a:extLst>
                    <a:ext uri="{9D8B030D-6E8A-4147-A177-3AD203B41FA5}">
                      <a16:colId xmlns:a16="http://schemas.microsoft.com/office/drawing/2014/main" val="4054091848"/>
                    </a:ext>
                  </a:extLst>
                </a:gridCol>
                <a:gridCol w="1641609">
                  <a:extLst>
                    <a:ext uri="{9D8B030D-6E8A-4147-A177-3AD203B41FA5}">
                      <a16:colId xmlns:a16="http://schemas.microsoft.com/office/drawing/2014/main" val="422491137"/>
                    </a:ext>
                  </a:extLst>
                </a:gridCol>
                <a:gridCol w="1493283">
                  <a:extLst>
                    <a:ext uri="{9D8B030D-6E8A-4147-A177-3AD203B41FA5}">
                      <a16:colId xmlns:a16="http://schemas.microsoft.com/office/drawing/2014/main" val="1347873616"/>
                    </a:ext>
                  </a:extLst>
                </a:gridCol>
                <a:gridCol w="1220054">
                  <a:extLst>
                    <a:ext uri="{9D8B030D-6E8A-4147-A177-3AD203B41FA5}">
                      <a16:colId xmlns:a16="http://schemas.microsoft.com/office/drawing/2014/main" val="16840566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Первоначальный план, тыс. рублей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Уточненный план, тыс.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Кассовое исполнение УО (предоставление субсидии), тыс.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 кассового исполнения  к уточненному плану, тыс. рублей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Освоение учреждениями, тыс. рублей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 освоения к </a:t>
                      </a:r>
                      <a:r>
                        <a:rPr lang="ru-RU" sz="1200" dirty="0" smtClean="0">
                          <a:effectLst/>
                        </a:rPr>
                        <a:t>уточненному плану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Неиспользованный остаток с учетом освоения МБУ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6022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399 453,0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288 970,5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284 096,6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98,3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234 228,6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81,1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54 741,5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5450345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64319" y="2286325"/>
            <a:ext cx="50781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Дополнительным соглашением между Министерством образования и науки РС(Я) от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03.02.2023 №98701000-1-2022-004/3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софинансирования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госбюджета РС(Я) необоснованно составил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86,23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28238" y="2301469"/>
            <a:ext cx="4832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Распоряжение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Правительства РС(Я) от 19.08.2021 №791-р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утвержденный предельный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софинансирования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расходных обязательств ГО «город Якутск»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составляет 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размере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89 %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3" name="Не равно 12"/>
          <p:cNvSpPr/>
          <p:nvPr/>
        </p:nvSpPr>
        <p:spPr>
          <a:xfrm>
            <a:off x="5442438" y="2530179"/>
            <a:ext cx="440178" cy="336114"/>
          </a:xfrm>
          <a:prstGeom prst="mathNot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5282103" y="-161574"/>
            <a:ext cx="320669" cy="74089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28396" y="3722287"/>
            <a:ext cx="9059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Дополнительные расходы </a:t>
            </a:r>
            <a:r>
              <a:rPr lang="ru-RU" dirty="0"/>
              <a:t>бюджета ГО «город Якутск» в сумме </a:t>
            </a:r>
            <a:r>
              <a:rPr lang="ru-RU" dirty="0">
                <a:solidFill>
                  <a:srgbClr val="C00000"/>
                </a:solidFill>
              </a:rPr>
              <a:t>6 478,2 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6820"/>
              </p:ext>
            </p:extLst>
          </p:nvPr>
        </p:nvGraphicFramePr>
        <p:xfrm>
          <a:off x="459226" y="4195318"/>
          <a:ext cx="10575120" cy="1354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7370">
                  <a:extLst>
                    <a:ext uri="{9D8B030D-6E8A-4147-A177-3AD203B41FA5}">
                      <a16:colId xmlns:a16="http://schemas.microsoft.com/office/drawing/2014/main" val="2924500769"/>
                    </a:ext>
                  </a:extLst>
                </a:gridCol>
                <a:gridCol w="1944339">
                  <a:extLst>
                    <a:ext uri="{9D8B030D-6E8A-4147-A177-3AD203B41FA5}">
                      <a16:colId xmlns:a16="http://schemas.microsoft.com/office/drawing/2014/main" val="1116214516"/>
                    </a:ext>
                  </a:extLst>
                </a:gridCol>
                <a:gridCol w="1411644">
                  <a:extLst>
                    <a:ext uri="{9D8B030D-6E8A-4147-A177-3AD203B41FA5}">
                      <a16:colId xmlns:a16="http://schemas.microsoft.com/office/drawing/2014/main" val="3853213847"/>
                    </a:ext>
                  </a:extLst>
                </a:gridCol>
                <a:gridCol w="1777872">
                  <a:extLst>
                    <a:ext uri="{9D8B030D-6E8A-4147-A177-3AD203B41FA5}">
                      <a16:colId xmlns:a16="http://schemas.microsoft.com/office/drawing/2014/main" val="1705425612"/>
                    </a:ext>
                  </a:extLst>
                </a:gridCol>
                <a:gridCol w="1756786">
                  <a:extLst>
                    <a:ext uri="{9D8B030D-6E8A-4147-A177-3AD203B41FA5}">
                      <a16:colId xmlns:a16="http://schemas.microsoft.com/office/drawing/2014/main" val="2961461364"/>
                    </a:ext>
                  </a:extLst>
                </a:gridCol>
                <a:gridCol w="1487109">
                  <a:extLst>
                    <a:ext uri="{9D8B030D-6E8A-4147-A177-3AD203B41FA5}">
                      <a16:colId xmlns:a16="http://schemas.microsoft.com/office/drawing/2014/main" val="2455653353"/>
                    </a:ext>
                  </a:extLst>
                </a:gridCol>
              </a:tblGrid>
              <a:tr h="403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Соглашения с учетом дополнительных соглашений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Соглашения с учетом дополнительных соглашений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Освоенные средства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Неиспользован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ный остаток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Возврат Министерство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Образования и науки РС(Я)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Отклонения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0012260"/>
                  </a:ext>
                </a:extLst>
              </a:tr>
              <a:tr h="201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Всего, тыс.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286 042,2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231 634,7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54 407,5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79869"/>
                  </a:ext>
                </a:extLst>
              </a:tr>
              <a:tr h="201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том числе: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2162138"/>
                  </a:ext>
                </a:extLst>
              </a:tr>
              <a:tr h="201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ФБ 89% тыс.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254 577,6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206 154,9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48 422,7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36 324,0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12 098,7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26284"/>
                  </a:ext>
                </a:extLst>
              </a:tr>
              <a:tr h="201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 11% тыс.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31 464,6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25 479,8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5 984,8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9390132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64319" y="5669797"/>
            <a:ext cx="11454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нарушен пункт 8.1 Методики предоставления субсидии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госбюджета РС(Я) №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части: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обеспечения возврата в доход государственного бюджета РС(Я) в сумме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12 098,7 тыс. рублей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соблюдения срока возврата в доход государственного бюджета РС(Я) на 47 календарных дней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7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80" y="175628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питанием школьников льготной категории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64762"/>
              </p:ext>
            </p:extLst>
          </p:nvPr>
        </p:nvGraphicFramePr>
        <p:xfrm>
          <a:off x="463835" y="1090247"/>
          <a:ext cx="10378757" cy="9511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6732">
                  <a:extLst>
                    <a:ext uri="{9D8B030D-6E8A-4147-A177-3AD203B41FA5}">
                      <a16:colId xmlns:a16="http://schemas.microsoft.com/office/drawing/2014/main" val="400463187"/>
                    </a:ext>
                  </a:extLst>
                </a:gridCol>
                <a:gridCol w="1763058">
                  <a:extLst>
                    <a:ext uri="{9D8B030D-6E8A-4147-A177-3AD203B41FA5}">
                      <a16:colId xmlns:a16="http://schemas.microsoft.com/office/drawing/2014/main" val="1558839645"/>
                    </a:ext>
                  </a:extLst>
                </a:gridCol>
                <a:gridCol w="1763058">
                  <a:extLst>
                    <a:ext uri="{9D8B030D-6E8A-4147-A177-3AD203B41FA5}">
                      <a16:colId xmlns:a16="http://schemas.microsoft.com/office/drawing/2014/main" val="2719907673"/>
                    </a:ext>
                  </a:extLst>
                </a:gridCol>
                <a:gridCol w="1763058">
                  <a:extLst>
                    <a:ext uri="{9D8B030D-6E8A-4147-A177-3AD203B41FA5}">
                      <a16:colId xmlns:a16="http://schemas.microsoft.com/office/drawing/2014/main" val="2006766998"/>
                    </a:ext>
                  </a:extLst>
                </a:gridCol>
                <a:gridCol w="1896119">
                  <a:extLst>
                    <a:ext uri="{9D8B030D-6E8A-4147-A177-3AD203B41FA5}">
                      <a16:colId xmlns:a16="http://schemas.microsoft.com/office/drawing/2014/main" val="1140666653"/>
                    </a:ext>
                  </a:extLst>
                </a:gridCol>
                <a:gridCol w="1596732">
                  <a:extLst>
                    <a:ext uri="{9D8B030D-6E8A-4147-A177-3AD203B41FA5}">
                      <a16:colId xmlns:a16="http://schemas.microsoft.com/office/drawing/2014/main" val="2997620932"/>
                    </a:ext>
                  </a:extLst>
                </a:gridCol>
              </a:tblGrid>
              <a:tr h="325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план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Освоение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Неиспользованный остаток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499053"/>
                  </a:ext>
                </a:extLst>
              </a:tr>
              <a:tr h="898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98 084,8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96 637,5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89 078,60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7 558,90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276745"/>
                  </a:ext>
                </a:extLst>
              </a:tr>
              <a:tr h="898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186 216,9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182 608,8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159 298,00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23 310,80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910295"/>
                  </a:ext>
                </a:extLst>
              </a:tr>
              <a:tr h="2410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186 216,9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203 976,5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48 161,60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155 814,90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10905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684773"/>
              </p:ext>
            </p:extLst>
          </p:nvPr>
        </p:nvGraphicFramePr>
        <p:xfrm>
          <a:off x="522580" y="2041424"/>
          <a:ext cx="506932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91908" y="2041424"/>
            <a:ext cx="62549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/>
              <a:t>Стоимость нормы питания 1 обучающегося в день – 103,8 рублей (до 13.10.2022 – 54 рубля, до 29.12.2023 – 80,0 рублей), сформированный исходя из: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норматива </a:t>
            </a:r>
            <a:r>
              <a:rPr lang="ru-RU" sz="1600" dirty="0"/>
              <a:t>расходов на обеспечение питанием обучающихся с 5 по 11 класс с ОВЗ, получающих начальное общее образование, обучение которых организовано на дому, установленного Указом Главы РС(Я) от 08.05.2015 №479;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количества обучающихся на начало финансового года по данным учреждений;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количества учебных дней с учетом фактического посещения, который составил 159 дней при нормативе 204 дней при 6-дневной учебной неделе</a:t>
            </a:r>
          </a:p>
        </p:txBody>
      </p:sp>
      <p:sp>
        <p:nvSpPr>
          <p:cNvPr id="7" name="Не равно 6"/>
          <p:cNvSpPr/>
          <p:nvPr/>
        </p:nvSpPr>
        <p:spPr>
          <a:xfrm rot="5400000">
            <a:off x="8445819" y="4734194"/>
            <a:ext cx="547082" cy="458857"/>
          </a:xfrm>
          <a:prstGeom prst="mathNot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3835" y="5142619"/>
            <a:ext cx="1159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Стоимости нормы питания 1 обучающегося начальных классов в </a:t>
            </a:r>
            <a:r>
              <a:rPr lang="ru-RU" sz="1600" dirty="0"/>
              <a:t>день </a:t>
            </a:r>
            <a:r>
              <a:rPr lang="ru-RU" sz="1600" dirty="0" smtClean="0"/>
              <a:t>(104,86 </a:t>
            </a:r>
            <a:r>
              <a:rPr lang="ru-RU" sz="1600" dirty="0"/>
              <a:t>рублей для начальных классов - 103,8 рублей для льготной категории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3835" y="5793001"/>
            <a:ext cx="114437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 учитывает возрастную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группу обучающихся при установлении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разных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меню по калорийности и выходу продукции в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зависимости от возрастной категории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обучающихся: для детей с 7 до 10 лет и отдельно для детей с 11 до 18 лет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5954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DFA"/>
          </a:solidFill>
          <a:ln/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9554" y="498109"/>
            <a:ext cx="9144000" cy="829529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нормативно-правовыми документами, регулирующие вопросы организации школьного питания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2005" y="2135939"/>
            <a:ext cx="10308364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02.01.2000 №29-ФЗ «О качестве и безопасности пищевых продуктов»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2005" y="1557337"/>
            <a:ext cx="10308364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№273-ФЗ «Об образовании в Российской Федерации»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2005" y="3028890"/>
            <a:ext cx="10308364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РС(Я) от 15.12.2014 1401-З №359-V «Об образовании в Республике Саха (Якутия)»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059" y="3594080"/>
            <a:ext cx="112058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бесплатное горячее питание не менее 1 раза в день для обучающихся начальных классов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счет бюджетных ассигнований федерального бюджета, бюджетов субъектов Российской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Федерации,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местных бюджетов и иных источников финансирования, предусмотренных законодательством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РФ;</a:t>
            </a:r>
          </a:p>
          <a:p>
            <a:pPr lvl="0" algn="just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двухразовое бесплатное питание обучающихся начальных классов с ограниченными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возможностями здоровья,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проживающих в государственных и муниципальных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образовательных.  Порядок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обеспечения бесплатным двухразовым питанием обучающихся ОВЗ в региональных и муниципальных образовательных организациях, с обеспечением возможности замены бесплатного двухразового питания денежной компенсацией должны устанавливаться соответственно органами государственной власти субъектов РФ и органами местного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самоуправления.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66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35" y="18284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питанием школьников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льготной категории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муниципальных образованиях РС(Я) и субъектов РФ в ДФО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7361" y="1081771"/>
            <a:ext cx="9744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 стоимости нормы питания в муниципальных образованиях РС(Я):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7361" y="2819362"/>
            <a:ext cx="1095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 стоимости нормы питания в столицах субъектов РФ в Дальневосточном федеральном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округе: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7442" y="4573352"/>
            <a:ext cx="10843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Стоимость потребительской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корзины согласно данным статистики за декабрь 2023 года: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87912"/>
              </p:ext>
            </p:extLst>
          </p:nvPr>
        </p:nvGraphicFramePr>
        <p:xfrm>
          <a:off x="620781" y="1520777"/>
          <a:ext cx="9657966" cy="106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6854">
                  <a:extLst>
                    <a:ext uri="{9D8B030D-6E8A-4147-A177-3AD203B41FA5}">
                      <a16:colId xmlns:a16="http://schemas.microsoft.com/office/drawing/2014/main" val="1213748167"/>
                    </a:ext>
                  </a:extLst>
                </a:gridCol>
                <a:gridCol w="963622">
                  <a:extLst>
                    <a:ext uri="{9D8B030D-6E8A-4147-A177-3AD203B41FA5}">
                      <a16:colId xmlns:a16="http://schemas.microsoft.com/office/drawing/2014/main" val="462646751"/>
                    </a:ext>
                  </a:extLst>
                </a:gridCol>
                <a:gridCol w="1062455">
                  <a:extLst>
                    <a:ext uri="{9D8B030D-6E8A-4147-A177-3AD203B41FA5}">
                      <a16:colId xmlns:a16="http://schemas.microsoft.com/office/drawing/2014/main" val="1313474049"/>
                    </a:ext>
                  </a:extLst>
                </a:gridCol>
                <a:gridCol w="1183032">
                  <a:extLst>
                    <a:ext uri="{9D8B030D-6E8A-4147-A177-3AD203B41FA5}">
                      <a16:colId xmlns:a16="http://schemas.microsoft.com/office/drawing/2014/main" val="31474607"/>
                    </a:ext>
                  </a:extLst>
                </a:gridCol>
                <a:gridCol w="1319421">
                  <a:extLst>
                    <a:ext uri="{9D8B030D-6E8A-4147-A177-3AD203B41FA5}">
                      <a16:colId xmlns:a16="http://schemas.microsoft.com/office/drawing/2014/main" val="2295909025"/>
                    </a:ext>
                  </a:extLst>
                </a:gridCol>
                <a:gridCol w="1183032">
                  <a:extLst>
                    <a:ext uri="{9D8B030D-6E8A-4147-A177-3AD203B41FA5}">
                      <a16:colId xmlns:a16="http://schemas.microsoft.com/office/drawing/2014/main" val="860274382"/>
                    </a:ext>
                  </a:extLst>
                </a:gridCol>
                <a:gridCol w="1226518">
                  <a:extLst>
                    <a:ext uri="{9D8B030D-6E8A-4147-A177-3AD203B41FA5}">
                      <a16:colId xmlns:a16="http://schemas.microsoft.com/office/drawing/2014/main" val="2881638482"/>
                    </a:ext>
                  </a:extLst>
                </a:gridCol>
                <a:gridCol w="1183032">
                  <a:extLst>
                    <a:ext uri="{9D8B030D-6E8A-4147-A177-3AD203B41FA5}">
                      <a16:colId xmlns:a16="http://schemas.microsoft.com/office/drawing/2014/main" val="42937290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Показатель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Алдан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Нерюнгри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г. Мирный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от норматива ГО «город Якутск»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400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4=3/2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6=5/2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97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8=7/2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3287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стоимость питания в день на одного обучающегося льготной категории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103,8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147,4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144,5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168,52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162,4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0035122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00132"/>
              </p:ext>
            </p:extLst>
          </p:nvPr>
        </p:nvGraphicFramePr>
        <p:xfrm>
          <a:off x="463835" y="3361893"/>
          <a:ext cx="11406558" cy="1684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0720">
                  <a:extLst>
                    <a:ext uri="{9D8B030D-6E8A-4147-A177-3AD203B41FA5}">
                      <a16:colId xmlns:a16="http://schemas.microsoft.com/office/drawing/2014/main" val="1197096522"/>
                    </a:ext>
                  </a:extLst>
                </a:gridCol>
                <a:gridCol w="949522">
                  <a:extLst>
                    <a:ext uri="{9D8B030D-6E8A-4147-A177-3AD203B41FA5}">
                      <a16:colId xmlns:a16="http://schemas.microsoft.com/office/drawing/2014/main" val="320667512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0334670"/>
                    </a:ext>
                  </a:extLst>
                </a:gridCol>
                <a:gridCol w="738554">
                  <a:extLst>
                    <a:ext uri="{9D8B030D-6E8A-4147-A177-3AD203B41FA5}">
                      <a16:colId xmlns:a16="http://schemas.microsoft.com/office/drawing/2014/main" val="2032997725"/>
                    </a:ext>
                  </a:extLst>
                </a:gridCol>
                <a:gridCol w="967154">
                  <a:extLst>
                    <a:ext uri="{9D8B030D-6E8A-4147-A177-3AD203B41FA5}">
                      <a16:colId xmlns:a16="http://schemas.microsoft.com/office/drawing/2014/main" val="2700572814"/>
                    </a:ext>
                  </a:extLst>
                </a:gridCol>
                <a:gridCol w="1046284">
                  <a:extLst>
                    <a:ext uri="{9D8B030D-6E8A-4147-A177-3AD203B41FA5}">
                      <a16:colId xmlns:a16="http://schemas.microsoft.com/office/drawing/2014/main" val="3218808839"/>
                    </a:ext>
                  </a:extLst>
                </a:gridCol>
                <a:gridCol w="984739">
                  <a:extLst>
                    <a:ext uri="{9D8B030D-6E8A-4147-A177-3AD203B41FA5}">
                      <a16:colId xmlns:a16="http://schemas.microsoft.com/office/drawing/2014/main" val="422129252"/>
                    </a:ext>
                  </a:extLst>
                </a:gridCol>
                <a:gridCol w="1292469">
                  <a:extLst>
                    <a:ext uri="{9D8B030D-6E8A-4147-A177-3AD203B41FA5}">
                      <a16:colId xmlns:a16="http://schemas.microsoft.com/office/drawing/2014/main" val="71592699"/>
                    </a:ext>
                  </a:extLst>
                </a:gridCol>
                <a:gridCol w="1186962">
                  <a:extLst>
                    <a:ext uri="{9D8B030D-6E8A-4147-A177-3AD203B41FA5}">
                      <a16:colId xmlns:a16="http://schemas.microsoft.com/office/drawing/2014/main" val="3121997373"/>
                    </a:ext>
                  </a:extLst>
                </a:gridCol>
                <a:gridCol w="1195754">
                  <a:extLst>
                    <a:ext uri="{9D8B030D-6E8A-4147-A177-3AD203B41FA5}">
                      <a16:colId xmlns:a16="http://schemas.microsoft.com/office/drawing/2014/main" val="3327658832"/>
                    </a:ext>
                  </a:extLst>
                </a:gridCol>
              </a:tblGrid>
              <a:tr h="4108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Показатель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 «город Якутск»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г. Хабаровск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 от норматива ГО «город Якутск»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г. Улан-Удэ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 от норматива ГО «город Якутск»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г. </a:t>
                      </a:r>
                      <a:r>
                        <a:rPr lang="ru-RU" sz="1000" dirty="0" smtClean="0">
                          <a:effectLst/>
                        </a:rPr>
                        <a:t>Благовещенск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 от норматива ГО «город Якутск»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extLst>
                  <a:ext uri="{0D108BD9-81ED-4DB2-BD59-A6C34878D82A}">
                    <a16:rowId xmlns:a16="http://schemas.microsoft.com/office/drawing/2014/main" val="3462364668"/>
                  </a:ext>
                </a:extLst>
              </a:tr>
              <a:tr h="296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завтрак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обед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завтрак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обед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709" marR="48709" marT="0" marB="0"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709" marR="48709" marT="0" marB="0"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709" marR="48709" marT="0" marB="0" anchor="ctr"/>
                </a:tc>
                <a:extLst>
                  <a:ext uri="{0D108BD9-81ED-4DB2-BD59-A6C34878D82A}">
                    <a16:rowId xmlns:a16="http://schemas.microsoft.com/office/drawing/2014/main" val="3128987377"/>
                  </a:ext>
                </a:extLst>
              </a:tr>
              <a:tr h="273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5=2/3, 5=2/4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6=2/5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8=2/7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extLst>
                  <a:ext uri="{0D108BD9-81ED-4DB2-BD59-A6C34878D82A}">
                    <a16:rowId xmlns:a16="http://schemas.microsoft.com/office/drawing/2014/main" val="2675524787"/>
                  </a:ext>
                </a:extLst>
              </a:tr>
              <a:tr h="625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стоимость питания в день на одного обучающегося льготной категории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103,8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96,3-154,1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86,7-115,6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67,4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09" marR="48709" marT="0" marB="0" anchor="ctr"/>
                </a:tc>
                <a:extLst>
                  <a:ext uri="{0D108BD9-81ED-4DB2-BD59-A6C34878D82A}">
                    <a16:rowId xmlns:a16="http://schemas.microsoft.com/office/drawing/2014/main" val="2269522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03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35" y="18284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уровня оснащенности необходимым оборудованием столовых общеобразовательных учреждений ГО «город Якутск»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17" name="Диаграмма 16"/>
          <p:cNvGraphicFramePr/>
          <p:nvPr>
            <p:extLst/>
          </p:nvPr>
        </p:nvGraphicFramePr>
        <p:xfrm>
          <a:off x="463835" y="1202919"/>
          <a:ext cx="5426075" cy="381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3835" y="5305425"/>
            <a:ext cx="5426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СанПиН 1.2.3685-21 </a:t>
            </a:r>
            <a:r>
              <a:rPr lang="ru-RU" sz="1400" dirty="0" smtClean="0"/>
              <a:t>установлен минимальный перечень оборудования, согласно которого столовая образовательной организации должна быть оснащена не менее </a:t>
            </a:r>
            <a:r>
              <a:rPr lang="ru-RU" sz="1400" b="1" dirty="0" smtClean="0"/>
              <a:t>114 единицами 89 видов технологического оборудования.</a:t>
            </a:r>
            <a:endParaRPr lang="ru-RU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782710" y="1315591"/>
            <a:ext cx="4488540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60" dirty="0" smtClean="0">
                <a:solidFill>
                  <a:srgbClr val="595959"/>
                </a:solidFill>
                <a:cs typeface="Times New Roman" panose="02020603050405020304" pitchFamily="18" charset="0"/>
              </a:rPr>
              <a:t>Степень износа столового оборудования</a:t>
            </a:r>
          </a:p>
          <a:p>
            <a:pPr algn="just"/>
            <a:r>
              <a:rPr lang="ru-RU" sz="1860" dirty="0" smtClean="0">
                <a:solidFill>
                  <a:srgbClr val="595959"/>
                </a:solidFill>
                <a:cs typeface="Times New Roman" panose="02020603050405020304" pitchFamily="18" charset="0"/>
              </a:rPr>
              <a:t>образовательных учреждений </a:t>
            </a:r>
          </a:p>
          <a:p>
            <a:pPr algn="just"/>
            <a:r>
              <a:rPr lang="ru-RU" sz="1860" dirty="0" smtClean="0">
                <a:solidFill>
                  <a:srgbClr val="595959"/>
                </a:solidFill>
                <a:cs typeface="Times New Roman" panose="02020603050405020304" pitchFamily="18" charset="0"/>
              </a:rPr>
              <a:t>ГО «город Якутск»</a:t>
            </a:r>
            <a:endParaRPr lang="ru-RU" sz="1860" dirty="0">
              <a:solidFill>
                <a:srgbClr val="595959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2246" y="5016498"/>
            <a:ext cx="43990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Согласно представленной общеобразовательными </a:t>
            </a:r>
            <a:r>
              <a:rPr lang="ru-RU" sz="1400" dirty="0" smtClean="0"/>
              <a:t>учреждениями,</a:t>
            </a:r>
            <a:r>
              <a:rPr lang="en-US" sz="1400" dirty="0"/>
              <a:t> </a:t>
            </a:r>
            <a:r>
              <a:rPr lang="ru-RU" sz="1400" b="1" dirty="0" smtClean="0"/>
              <a:t>полный</a:t>
            </a:r>
            <a:r>
              <a:rPr lang="ru-RU" sz="1400" dirty="0" smtClean="0"/>
              <a:t> </a:t>
            </a:r>
            <a:r>
              <a:rPr lang="ru-RU" sz="1400" dirty="0"/>
              <a:t>или </a:t>
            </a:r>
            <a:r>
              <a:rPr lang="ru-RU" sz="1400" b="1" dirty="0"/>
              <a:t>высокий</a:t>
            </a:r>
            <a:r>
              <a:rPr lang="ru-RU" sz="1400" dirty="0"/>
              <a:t> уровень износа столового </a:t>
            </a:r>
            <a:r>
              <a:rPr lang="ru-RU" sz="1400" dirty="0" smtClean="0"/>
              <a:t>оборудования</a:t>
            </a:r>
            <a:r>
              <a:rPr lang="en-US" sz="1400" dirty="0"/>
              <a:t> </a:t>
            </a:r>
            <a:r>
              <a:rPr lang="ru-RU" sz="1400" dirty="0" smtClean="0"/>
              <a:t>от </a:t>
            </a:r>
            <a:r>
              <a:rPr lang="ru-RU" sz="1400" dirty="0"/>
              <a:t>70% до 100% зафиксирован по </a:t>
            </a:r>
            <a:r>
              <a:rPr lang="ru-RU" sz="1400" b="1" dirty="0"/>
              <a:t>37 объектам</a:t>
            </a:r>
            <a:r>
              <a:rPr lang="ru-RU" sz="1400" dirty="0"/>
              <a:t>, степень износа от 19% до 58% по 10 </a:t>
            </a:r>
            <a:r>
              <a:rPr lang="ru-RU" sz="1400" dirty="0" smtClean="0"/>
              <a:t>объектам</a:t>
            </a:r>
            <a:r>
              <a:rPr lang="en-US" sz="1400" dirty="0"/>
              <a:t>.</a:t>
            </a:r>
            <a:endParaRPr lang="ru-RU" sz="1400" dirty="0"/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6872246" y="2387554"/>
          <a:ext cx="4399005" cy="1857375"/>
        </p:xfrm>
        <a:graphic>
          <a:graphicData uri="http://schemas.openxmlformats.org/drawingml/2006/table">
            <a:tbl>
              <a:tblPr/>
              <a:tblGrid>
                <a:gridCol w="1284381">
                  <a:extLst>
                    <a:ext uri="{9D8B030D-6E8A-4147-A177-3AD203B41FA5}">
                      <a16:colId xmlns:a16="http://schemas.microsoft.com/office/drawing/2014/main" val="2594366639"/>
                    </a:ext>
                  </a:extLst>
                </a:gridCol>
                <a:gridCol w="1158823">
                  <a:extLst>
                    <a:ext uri="{9D8B030D-6E8A-4147-A177-3AD203B41FA5}">
                      <a16:colId xmlns:a16="http://schemas.microsoft.com/office/drawing/2014/main" val="1202860930"/>
                    </a:ext>
                  </a:extLst>
                </a:gridCol>
                <a:gridCol w="1067437">
                  <a:extLst>
                    <a:ext uri="{9D8B030D-6E8A-4147-A177-3AD203B41FA5}">
                      <a16:colId xmlns:a16="http://schemas.microsoft.com/office/drawing/2014/main" val="44997667"/>
                    </a:ext>
                  </a:extLst>
                </a:gridCol>
                <a:gridCol w="888364">
                  <a:extLst>
                    <a:ext uri="{9D8B030D-6E8A-4147-A177-3AD203B41FA5}">
                      <a16:colId xmlns:a16="http://schemas.microsoft.com/office/drawing/2014/main" val="2596048490"/>
                    </a:ext>
                  </a:extLst>
                </a:gridCol>
              </a:tblGrid>
              <a:tr h="9048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Балансовая стоимость на 31.12.2023, тыс. руб.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Остаточная стоимость на 31.12.2023, тыс. руб.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Степень износа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892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24 учреждения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20 770,67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347,40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90-100%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8869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13 учреждений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25 515,84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5 165,86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70-90%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8605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 учреждений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43 267,99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24 190,03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19-58%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3961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учреждений*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н/д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н/д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н/д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9263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Итого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89 554,52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29 703,30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069902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872246" y="4307548"/>
            <a:ext cx="43990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*нет собственных столовых или столовое оборудование находится в аренде (ГЧП)</a:t>
            </a:r>
          </a:p>
        </p:txBody>
      </p:sp>
    </p:spTree>
    <p:extLst>
      <p:ext uri="{BB962C8B-B14F-4D97-AF65-F5344CB8AC3E}">
        <p14:creationId xmlns:p14="http://schemas.microsoft.com/office/powerpoint/2010/main" val="112473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35" y="175628"/>
            <a:ext cx="10515600" cy="1184635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 питания на соответствия примерному 24-дневному меню для питания обучающихся муниципальных общеобразовательных учреждений городского округа «город Якутск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082239"/>
              </p:ext>
            </p:extLst>
          </p:nvPr>
        </p:nvGraphicFramePr>
        <p:xfrm>
          <a:off x="463835" y="3575558"/>
          <a:ext cx="6127466" cy="2672844"/>
        </p:xfrm>
        <a:graphic>
          <a:graphicData uri="http://schemas.openxmlformats.org/drawingml/2006/table">
            <a:tbl>
              <a:tblPr/>
              <a:tblGrid>
                <a:gridCol w="2219717">
                  <a:extLst>
                    <a:ext uri="{9D8B030D-6E8A-4147-A177-3AD203B41FA5}">
                      <a16:colId xmlns:a16="http://schemas.microsoft.com/office/drawing/2014/main" val="4016331287"/>
                    </a:ext>
                  </a:extLst>
                </a:gridCol>
                <a:gridCol w="930571">
                  <a:extLst>
                    <a:ext uri="{9D8B030D-6E8A-4147-A177-3AD203B41FA5}">
                      <a16:colId xmlns:a16="http://schemas.microsoft.com/office/drawing/2014/main" val="2581324077"/>
                    </a:ext>
                  </a:extLst>
                </a:gridCol>
                <a:gridCol w="929302">
                  <a:extLst>
                    <a:ext uri="{9D8B030D-6E8A-4147-A177-3AD203B41FA5}">
                      <a16:colId xmlns:a16="http://schemas.microsoft.com/office/drawing/2014/main" val="2659887860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193318955"/>
                    </a:ext>
                  </a:extLst>
                </a:gridCol>
                <a:gridCol w="1009651">
                  <a:extLst>
                    <a:ext uri="{9D8B030D-6E8A-4147-A177-3AD203B41FA5}">
                      <a16:colId xmlns:a16="http://schemas.microsoft.com/office/drawing/2014/main" val="170963702"/>
                    </a:ext>
                  </a:extLst>
                </a:gridCol>
              </a:tblGrid>
              <a:tr h="5608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Образовательное учреждение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Средние фактические суммарные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показатели (обед)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Отклонение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фактического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меню от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СанПиН 2.3/2.4.3590-20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107027"/>
                  </a:ext>
                </a:extLst>
              </a:tr>
              <a:tr h="3773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выход продукции,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калорийность, ккал.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выход продукции,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калорийность, ккал.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361191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"СОШ №39"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н/д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н/д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н/д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н/д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552443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"СОШ №31"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591,00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661,70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109,00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8,30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386436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"Хатасская СОШ"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580,80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570,90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119,20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99,10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927"/>
                  </a:ext>
                </a:extLst>
              </a:tr>
              <a:tr h="377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"ЯГНГ им. А.Г. и Н.К. Чиряевых"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614,00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669,10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86,00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 0,90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928087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"НПСОШ №2"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615,80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717,20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  84,20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47,20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064306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"СОШ №17"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335,75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397,15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364,25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-          272,85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438281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"Маганская СОШ"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763,80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1 090,20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63,80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420,20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340326"/>
                  </a:ext>
                </a:extLst>
              </a:tr>
              <a:tr h="193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МОКУ "С(к)ОШ №4"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882,60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1 147,10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182,60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477,10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42877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63835" y="1681956"/>
          <a:ext cx="6127466" cy="1285875"/>
        </p:xfrm>
        <a:graphic>
          <a:graphicData uri="http://schemas.openxmlformats.org/drawingml/2006/table">
            <a:tbl>
              <a:tblPr/>
              <a:tblGrid>
                <a:gridCol w="825876">
                  <a:extLst>
                    <a:ext uri="{9D8B030D-6E8A-4147-A177-3AD203B41FA5}">
                      <a16:colId xmlns:a16="http://schemas.microsoft.com/office/drawing/2014/main" val="1328265432"/>
                    </a:ext>
                  </a:extLst>
                </a:gridCol>
                <a:gridCol w="789244">
                  <a:extLst>
                    <a:ext uri="{9D8B030D-6E8A-4147-A177-3AD203B41FA5}">
                      <a16:colId xmlns:a16="http://schemas.microsoft.com/office/drawing/2014/main" val="3222308459"/>
                    </a:ext>
                  </a:extLst>
                </a:gridCol>
                <a:gridCol w="789244">
                  <a:extLst>
                    <a:ext uri="{9D8B030D-6E8A-4147-A177-3AD203B41FA5}">
                      <a16:colId xmlns:a16="http://schemas.microsoft.com/office/drawing/2014/main" val="3093960448"/>
                    </a:ext>
                  </a:extLst>
                </a:gridCol>
                <a:gridCol w="872663">
                  <a:extLst>
                    <a:ext uri="{9D8B030D-6E8A-4147-A177-3AD203B41FA5}">
                      <a16:colId xmlns:a16="http://schemas.microsoft.com/office/drawing/2014/main" val="3028821783"/>
                    </a:ext>
                  </a:extLst>
                </a:gridCol>
                <a:gridCol w="702495">
                  <a:extLst>
                    <a:ext uri="{9D8B030D-6E8A-4147-A177-3AD203B41FA5}">
                      <a16:colId xmlns:a16="http://schemas.microsoft.com/office/drawing/2014/main" val="3007927364"/>
                    </a:ext>
                  </a:extLst>
                </a:gridCol>
                <a:gridCol w="749283">
                  <a:extLst>
                    <a:ext uri="{9D8B030D-6E8A-4147-A177-3AD203B41FA5}">
                      <a16:colId xmlns:a16="http://schemas.microsoft.com/office/drawing/2014/main" val="4261299221"/>
                    </a:ext>
                  </a:extLst>
                </a:gridCol>
                <a:gridCol w="705991">
                  <a:extLst>
                    <a:ext uri="{9D8B030D-6E8A-4147-A177-3AD203B41FA5}">
                      <a16:colId xmlns:a16="http://schemas.microsoft.com/office/drawing/2014/main" val="2697425112"/>
                    </a:ext>
                  </a:extLst>
                </a:gridCol>
                <a:gridCol w="692670">
                  <a:extLst>
                    <a:ext uri="{9D8B030D-6E8A-4147-A177-3AD203B41FA5}">
                      <a16:colId xmlns:a16="http://schemas.microsoft.com/office/drawing/2014/main" val="1236740782"/>
                    </a:ext>
                  </a:extLst>
                </a:gridCol>
              </a:tblGrid>
              <a:tr h="5238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24-х дневное единое меню, утв. Постановлением ОА г. Якутска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Норматив СанПиН 2.3/2.4.3590-20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056462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выход продукции,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калорийность, ккал.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выход продукции,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калорийность, ккал.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19763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7-10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11-18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7-10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11-18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7-12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лет и старше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7-12 лет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лет и старше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2686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800168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360263"/>
            <a:ext cx="3601996" cy="480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8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35" y="18284"/>
            <a:ext cx="10515600" cy="118463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укомплектованности персоналом столовых общеобразовательных учреждений ГО «город Якутск»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3835" y="1224308"/>
            <a:ext cx="6096000" cy="12777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  <a:tabLst>
                <a:tab pos="90043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Таблицей 6.19 главы VI СанПиН 1.2.3685-21 установлены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минимальному количеству работников пищеблока в образовательных организациях и организациях отдыха детей и их оздоровления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463834" y="2558602"/>
          <a:ext cx="6095999" cy="1052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665">
                  <a:extLst>
                    <a:ext uri="{9D8B030D-6E8A-4147-A177-3AD203B41FA5}">
                      <a16:colId xmlns:a16="http://schemas.microsoft.com/office/drawing/2014/main" val="687384055"/>
                    </a:ext>
                  </a:extLst>
                </a:gridCol>
                <a:gridCol w="2212667">
                  <a:extLst>
                    <a:ext uri="{9D8B030D-6E8A-4147-A177-3AD203B41FA5}">
                      <a16:colId xmlns:a16="http://schemas.microsoft.com/office/drawing/2014/main" val="2011648597"/>
                    </a:ext>
                  </a:extLst>
                </a:gridCol>
                <a:gridCol w="2212667">
                  <a:extLst>
                    <a:ext uri="{9D8B030D-6E8A-4147-A177-3AD203B41FA5}">
                      <a16:colId xmlns:a16="http://schemas.microsoft.com/office/drawing/2014/main" val="34697600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Принцип работы пищеблока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Численность питающихся детей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Количество работников пищеблоков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875075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 сырье и полуфабрикатах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 200 чел.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на 50 чел. (но не менее 1)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15267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 200 до 400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на 60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663055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 400 до 700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на 70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770021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более 700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менее 10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3405296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 привозной продукции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на 100 детей (но не менее 1)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3919991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942491"/>
              </p:ext>
            </p:extLst>
          </p:nvPr>
        </p:nvGraphicFramePr>
        <p:xfrm>
          <a:off x="463834" y="3857777"/>
          <a:ext cx="6095999" cy="2286000"/>
        </p:xfrm>
        <a:graphic>
          <a:graphicData uri="http://schemas.openxmlformats.org/drawingml/2006/table">
            <a:tbl>
              <a:tblPr/>
              <a:tblGrid>
                <a:gridCol w="2618034">
                  <a:extLst>
                    <a:ext uri="{9D8B030D-6E8A-4147-A177-3AD203B41FA5}">
                      <a16:colId xmlns:a16="http://schemas.microsoft.com/office/drawing/2014/main" val="3972122242"/>
                    </a:ext>
                  </a:extLst>
                </a:gridCol>
                <a:gridCol w="881014">
                  <a:extLst>
                    <a:ext uri="{9D8B030D-6E8A-4147-A177-3AD203B41FA5}">
                      <a16:colId xmlns:a16="http://schemas.microsoft.com/office/drawing/2014/main" val="1368204490"/>
                    </a:ext>
                  </a:extLst>
                </a:gridCol>
                <a:gridCol w="894866">
                  <a:extLst>
                    <a:ext uri="{9D8B030D-6E8A-4147-A177-3AD203B41FA5}">
                      <a16:colId xmlns:a16="http://schemas.microsoft.com/office/drawing/2014/main" val="2340520400"/>
                    </a:ext>
                  </a:extLst>
                </a:gridCol>
                <a:gridCol w="792972">
                  <a:extLst>
                    <a:ext uri="{9D8B030D-6E8A-4147-A177-3AD203B41FA5}">
                      <a16:colId xmlns:a16="http://schemas.microsoft.com/office/drawing/2014/main" val="2428107219"/>
                    </a:ext>
                  </a:extLst>
                </a:gridCol>
                <a:gridCol w="909113">
                  <a:extLst>
                    <a:ext uri="{9D8B030D-6E8A-4147-A177-3AD203B41FA5}">
                      <a16:colId xmlns:a16="http://schemas.microsoft.com/office/drawing/2014/main" val="173998188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Образовательное учреждение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обучающихся, чел.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Норматив СанПиН 1.2.3685-21, шт. ед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Факт., шт. ед.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Отклонение от СанПиН 1.2.3685-21, шт. ед.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8092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"СОШ №39"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1 622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2079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"СОШ №31"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1 491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092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Хатасская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СОШ"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1 072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698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"ЯГНГ им. А.Г. и Н.К. Чиряевых"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1 153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074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МАОУ "НПСОШ №2"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1 946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4164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"СОШ №17"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1 518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428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МОБУ "Маганская СОШ"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273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065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МОКУ "С(к)ОШ №4"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499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430935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984" y="1517609"/>
            <a:ext cx="5070476" cy="38028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88739" y="5400554"/>
            <a:ext cx="279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МОБУ «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Маганская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381" y="1027906"/>
            <a:ext cx="10515600" cy="435133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Якутская городская Дума (Семенов А.Н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.):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приведения Нормативного правового акта от 07.09.2022 №532-НПА «Положение о порядке исполнения полномочий в области дошкольного, начального общего, основного общего, среднего общего образования, дополнительного образования, финансировании муниципальных образовательных учреждений ГО «город Якутск», принятого решением Якутской городской Думы от 07.09.2022 №РЯГД-39-8 в соответствие с  Федеральным законом от 29.12.2012 №273-ФЗ «Об образовании в Российской Федерации», Федеральным законом от 02.01.2000 №29-ФЗ «О качестве и безопасности пищевых продуктов», Законом РС(Я) от 15.12.2014 1401-З №359-V «Об образовании в Республике Саха (Якутия)»,  Указа Главы РС(Я) от 23.10.2023 № 80 «О мерах поддержки участников специальной военной операции и членов их семей в период проведения специальной военной операции» рассмотреть вопрос о внесении изменений в Нормативный правовой акт от 07.09.2022 №532-НПА в части: </a:t>
            </a:r>
          </a:p>
          <a:p>
            <a:pPr marL="0" indent="0" algn="just">
              <a:buNone/>
              <a:tabLst>
                <a:tab pos="442913" algn="l"/>
              </a:tabLs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установления следующих категории обучающихся муниципальных общеобразовательных учреждений ГО «город Якутск», которым предоставляется бесплатное горячее питание за счет средств бюджета ГО «город Якутск»:</a:t>
            </a:r>
          </a:p>
          <a:p>
            <a:pPr algn="just">
              <a:tabLst>
                <a:tab pos="442913" algn="l"/>
              </a:tabLs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чьи родители (законные представители) являются гражданами, проживающими на территории Республики Саха (Якутия), заключившими контракт для прохождения военной службы в Вооруженных Силах Российской Федерации с 1 марта 2023 года, на основании сведений Пункта отбора на военную службу по контракту (3 разряда) Восточного военного округа (г. Якутск) и Военного комиссариата Республики Саха (Якутия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tabLst>
                <a:tab pos="442913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числа детей-сирот и детей, оставшихся без попечения родителей; являющихся полнородными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неполнородными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братьями и сестрами военнослужащих;</a:t>
            </a:r>
          </a:p>
          <a:p>
            <a:pPr marL="0" indent="0" algn="just">
              <a:buNone/>
              <a:tabLst>
                <a:tab pos="442913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	обеспечения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горячим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питанием обучающихся начальных классов.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6381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078" y="1209988"/>
            <a:ext cx="10515600" cy="435133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Окружная администрация города Якутска (Григорьев Е.Н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.):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приведения в соответствие санитарно-эпидемиологическим требованиям и нормам, надлежащего исполнения муниципальными общеобразовательными организациями ГО «город Якутск» полномочий по организации школьного питания рассмотреть вопрос об изыскании дополнительных бюджетных средств для увеличения стоимости нормы питания обучающихся 5-11 классов, относящихся к льготной категории, и оснащения (обновления) муниципальных общеобразовательных организаций ГО «город Якутск» необходимым технологическим оборудованием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столовых.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решения вопросов по кадровому обеспечению школьных столовых совместно с Министерством образования и науки РС(Я), Министерством труда и социального развития РС(Я) рассмотреть вопрос о заключении целевых договоров со средними специальными учебными заведениями, предусматривающих дальнейшее трудоустройство выпускников сферы общественного питания в муниципальных общеобразовательных учреждениях ГО «город Якутск», у которых имеется острая нехватка квалифицированных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приведения в соответствие с действующим законодательством муниципальных правовых актов ГО «город Якутск» в сфере организации питания в муниципальных образовательных организациях ГО «город Якутск», исключения в них коллизий проанализировать правовую базу ГО «город Якутск» в этой сфере, по результатам которого актуализировать или признать утратившими силу те акты, которые не соответствуют действующему законодательству в области организации питания образовательных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обеспечения прозрачности и качества организации питания в муниципальных общеобразовательных организациях ГО «город Якутск» рассмотреть вопрос о возможности внедрения электронной системы организации питания на примере МАОУ «Средняя общеобразовательная школа № 39» ГО «город Якутск».</a:t>
            </a:r>
          </a:p>
          <a:p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48078" y="1309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2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826" y="1499701"/>
            <a:ext cx="10515600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финансов Окружной администрации города Якутска (Максимова О.Н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.):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Принять к сведению наличие больших объемов остатков бюджетных средств, предусмотренных на обеспечение питанием школьников начальных классов, также обратить внимание на дополнительные расходы бюджета ГО «город Якутск» на сумму 6 478,2 тыс. рублей, связанные с несоблюдением Управлением образования Окружной администрации г. Якутска предельного уровня софинансирования расходных обязательств на эти цели.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774826" y="319269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имущественных и земельных отношений Окружной администрации города Якутска (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Бурнашов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А.А.):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упорядочения объектов движимого муниципального имущества, закрепленных за муниципальными общеобразовательными организациями ГО «город Якутск», и их эффективного использования провести сплошную инвентаризацию муниципального имущества в части технологического столового оборудования, переданного муниципальным общеобразовательным учреждениям на праве оперативного управления и хозяйственного ведения.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55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99" y="9588"/>
            <a:ext cx="10515600" cy="56113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471" y="570723"/>
            <a:ext cx="12057529" cy="609005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Окружной администрации города Якутска (Петрова М.П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.):</a:t>
            </a:r>
          </a:p>
          <a:p>
            <a:pPr marL="0" lvl="1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надлежащего исполнения полномочий ГО «город Якутск» в сфере образования, эффективного использования бюджетных средств и муниципального имущества:</a:t>
            </a:r>
          </a:p>
          <a:p>
            <a:pPr marL="0" lvl="2" indent="442913">
              <a:buFont typeface="+mj-lt"/>
              <a:buAutoNum type="arabicPeriod"/>
              <a:tabLst>
                <a:tab pos="806450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Привести в соответствие с бюджетным законодательством муниципальную программу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городского округа «город Якутск», утвержденную постановлением Окружной администрации города Якутска от 29.12.2022 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451п,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определения объема и условий предоставления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иные цели, утвержденный постановлением Окружной администрации г. Якутска от 14.03.2022 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50п, правовые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акты ГО «город Якутск» в части организации питания школьников.</a:t>
            </a:r>
          </a:p>
          <a:p>
            <a:pPr marL="0" lvl="2" indent="0">
              <a:buNone/>
              <a:tabLst>
                <a:tab pos="442913" algn="l"/>
                <a:tab pos="806450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соглашениях о предоставлении муниципальным автономным и бюджетным учреждениям целевых субсидий значения показателей результативности предоставления субсидии, взаимоувязанных с показателями (индикаторами) муниципальной программы «Развитие образования городского округа «город Якутск». Обеспечить надлежащий контроль за достижением установленных показателей результативности предоставления целевых субсидий.</a:t>
            </a:r>
          </a:p>
          <a:p>
            <a:pPr marL="0" indent="0" algn="just">
              <a:buNone/>
              <a:tabLst>
                <a:tab pos="447675" algn="l"/>
              </a:tabLs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роанализировать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 количество учебных дней в году не менее чем за два предшествующих года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каждому учреждению 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всех факторов (незапланированные каникулы в связи с карантинами, актированными днями, пропуски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т.д.), по результатам которого установить средние значения по фактическому количеству учебных дней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году, а также практику определения размера субсидии в других муниципальных образованиях РС(Я) и субъектов РФ. С учетом проведенного анализа определить порядок предоставления субсидии муниципальным общеобразовательным учреждениям.</a:t>
            </a:r>
          </a:p>
          <a:p>
            <a:pPr marL="342900" indent="-342900">
              <a:buAutoNum type="arabicPeriod" startAt="4"/>
              <a:tabLst>
                <a:tab pos="447675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определении нормы питания льготников учесть санитарно-эпидемиологические нормы по возрастной категории обучающихся.</a:t>
            </a:r>
          </a:p>
          <a:p>
            <a:pPr marL="342900" indent="-342900">
              <a:buAutoNum type="arabicPeriod" startAt="5"/>
              <a:tabLst>
                <a:tab pos="447675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инвентаризации объектов муниципального имущества в части технологического оборудования столовых, по результатам которого установить реальную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потребность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общеобразовательных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санитарно-эпидемиологических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требований. Разработать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по оснащению (модернизации)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учреждений.</a:t>
            </a:r>
          </a:p>
          <a:p>
            <a:pPr marL="0" indent="0">
              <a:buNone/>
              <a:tabLst>
                <a:tab pos="447675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	Обеспечить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надлежащий контроль за соблюдением муниципальными общеобразовательными организациями ГО «город Якутск» требований санитарно-эпидемиологических требований в части принятия ими меню с учетом завтрака, обеда, полдника, соблюдения графиков питания, размещения информации об организации питания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  <a:tabLst>
                <a:tab pos="447675" algn="l"/>
              </a:tabLst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747" y="2741193"/>
            <a:ext cx="11561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lvl="2" indent="823913" algn="ctr">
              <a:tabLst>
                <a:tab pos="1258888" algn="l"/>
                <a:tab pos="1520825" algn="l"/>
              </a:tabLst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	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395" y="806309"/>
            <a:ext cx="1273981" cy="12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3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0"/>
          <p:cNvSpPr/>
          <p:nvPr/>
        </p:nvSpPr>
        <p:spPr>
          <a:xfrm>
            <a:off x="0" y="29673"/>
            <a:ext cx="12192000" cy="68580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019" y="306802"/>
            <a:ext cx="1273981" cy="12739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1014" y="806130"/>
            <a:ext cx="66030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ладшие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во всех субъектах федерации по всей стране должны быть обеспечены бесплатным качественным горячим 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питанием. Чтобы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бесплатное горячее и, подчеркну, здоровое питание, предлагаю направить средства из трёх источников: федерального, регионального и местного. Но вопрос не только в деньгах. Нужно создать в школах и необходимую инфраструктуру, оборудовать столовые и буфеты, наладить систему снабжения, и, безусловно, качественными продуктами», </a:t>
            </a:r>
            <a:endParaRPr lang="ru-RU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В.В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Путин 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2561" y="306802"/>
            <a:ext cx="79405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Послание Президента РФ к Федеральному Собранию от 15.01.2020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231" y="533693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075144329"/>
              </p:ext>
            </p:extLst>
          </p:nvPr>
        </p:nvGraphicFramePr>
        <p:xfrm>
          <a:off x="123091" y="3986749"/>
          <a:ext cx="5999803" cy="2862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2505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7729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состояние исследуемой сферы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62556"/>
              </p:ext>
            </p:extLst>
          </p:nvPr>
        </p:nvGraphicFramePr>
        <p:xfrm>
          <a:off x="158114" y="1550010"/>
          <a:ext cx="5937885" cy="1639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0690">
                  <a:extLst>
                    <a:ext uri="{9D8B030D-6E8A-4147-A177-3AD203B41FA5}">
                      <a16:colId xmlns:a16="http://schemas.microsoft.com/office/drawing/2014/main" val="2848838152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210365204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249157659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59938077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4052139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1558792990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1616986401"/>
                    </a:ext>
                  </a:extLst>
                </a:gridCol>
              </a:tblGrid>
              <a:tr h="485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начало календарного года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Ед. изм.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2021 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2022 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Прирост 2022 г. к 2021 г., 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2023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Прирост 2023 г. к 2022 г., 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4641486"/>
                  </a:ext>
                </a:extLst>
              </a:tr>
              <a:tr h="171450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Численность постоянного населения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034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Республика Саха (Якутия)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995 686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997 833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997 565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6256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Городской округ «город Якутск»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372 928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376 045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378 549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175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0,7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32350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Доля населения г. Якутска к населению РС(Я)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37,7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175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1382214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879727"/>
              </p:ext>
            </p:extLst>
          </p:nvPr>
        </p:nvGraphicFramePr>
        <p:xfrm>
          <a:off x="158115" y="4461368"/>
          <a:ext cx="5937885" cy="1308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0690">
                  <a:extLst>
                    <a:ext uri="{9D8B030D-6E8A-4147-A177-3AD203B41FA5}">
                      <a16:colId xmlns:a16="http://schemas.microsoft.com/office/drawing/2014/main" val="296059988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632557363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333478145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9655886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102663991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782721595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581143529"/>
                    </a:ext>
                  </a:extLst>
                </a:gridCol>
              </a:tblGrid>
              <a:tr h="3213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 начало учебного года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2021-2022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2022-2023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2023-2024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2793219"/>
                  </a:ext>
                </a:extLst>
              </a:tr>
              <a:tr h="171450"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Численность обучающихся в муниципальных общеобразовательных учреждениях ГО «город Якутск»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0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Всего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49 520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51 440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53 938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5852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Доля обучающихся к населению РС(Я)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1000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Доля обучающихся к населению г. Якутска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13,7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228412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976028"/>
              </p:ext>
            </p:extLst>
          </p:nvPr>
        </p:nvGraphicFramePr>
        <p:xfrm>
          <a:off x="6026836" y="1247682"/>
          <a:ext cx="5394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0244698"/>
              </p:ext>
            </p:extLst>
          </p:nvPr>
        </p:nvGraphicFramePr>
        <p:xfrm>
          <a:off x="6359768" y="3859823"/>
          <a:ext cx="525486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1" name="Прямая со стрелкой 10"/>
          <p:cNvCxnSpPr/>
          <p:nvPr/>
        </p:nvCxnSpPr>
        <p:spPr>
          <a:xfrm flipV="1">
            <a:off x="7798777" y="5138690"/>
            <a:ext cx="2985069" cy="4092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87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0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7729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состояние исследуемой сферы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3384" y="991698"/>
            <a:ext cx="907366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Всего на территории городского округа «город Якутск» </a:t>
            </a:r>
            <a:r>
              <a:rPr lang="ru-RU" dirty="0" smtClean="0"/>
              <a:t>осуществляют </a:t>
            </a:r>
            <a:r>
              <a:rPr lang="ru-RU" dirty="0"/>
              <a:t>свою деятельность </a:t>
            </a:r>
            <a:r>
              <a:rPr lang="ru-RU" b="1" dirty="0">
                <a:solidFill>
                  <a:schemeClr val="bg1"/>
                </a:solidFill>
              </a:rPr>
              <a:t>53</a:t>
            </a:r>
            <a:r>
              <a:rPr lang="ru-RU" b="1" dirty="0"/>
              <a:t> муниципальных общеобразовательных учреждения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343839"/>
              </p:ext>
            </p:extLst>
          </p:nvPr>
        </p:nvGraphicFramePr>
        <p:xfrm>
          <a:off x="703384" y="1766048"/>
          <a:ext cx="10502500" cy="1258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1628">
                  <a:extLst>
                    <a:ext uri="{9D8B030D-6E8A-4147-A177-3AD203B41FA5}">
                      <a16:colId xmlns:a16="http://schemas.microsoft.com/office/drawing/2014/main" val="677549977"/>
                    </a:ext>
                  </a:extLst>
                </a:gridCol>
                <a:gridCol w="1272988">
                  <a:extLst>
                    <a:ext uri="{9D8B030D-6E8A-4147-A177-3AD203B41FA5}">
                      <a16:colId xmlns:a16="http://schemas.microsoft.com/office/drawing/2014/main" val="713525026"/>
                    </a:ext>
                  </a:extLst>
                </a:gridCol>
                <a:gridCol w="1004047">
                  <a:extLst>
                    <a:ext uri="{9D8B030D-6E8A-4147-A177-3AD203B41FA5}">
                      <a16:colId xmlns:a16="http://schemas.microsoft.com/office/drawing/2014/main" val="3468760516"/>
                    </a:ext>
                  </a:extLst>
                </a:gridCol>
                <a:gridCol w="1434353">
                  <a:extLst>
                    <a:ext uri="{9D8B030D-6E8A-4147-A177-3AD203B41FA5}">
                      <a16:colId xmlns:a16="http://schemas.microsoft.com/office/drawing/2014/main" val="4265609507"/>
                    </a:ext>
                  </a:extLst>
                </a:gridCol>
                <a:gridCol w="1111439">
                  <a:extLst>
                    <a:ext uri="{9D8B030D-6E8A-4147-A177-3AD203B41FA5}">
                      <a16:colId xmlns:a16="http://schemas.microsoft.com/office/drawing/2014/main" val="4051421869"/>
                    </a:ext>
                  </a:extLst>
                </a:gridCol>
                <a:gridCol w="921609">
                  <a:extLst>
                    <a:ext uri="{9D8B030D-6E8A-4147-A177-3AD203B41FA5}">
                      <a16:colId xmlns:a16="http://schemas.microsoft.com/office/drawing/2014/main" val="2865218396"/>
                    </a:ext>
                  </a:extLst>
                </a:gridCol>
                <a:gridCol w="921609">
                  <a:extLst>
                    <a:ext uri="{9D8B030D-6E8A-4147-A177-3AD203B41FA5}">
                      <a16:colId xmlns:a16="http://schemas.microsoft.com/office/drawing/2014/main" val="2116456660"/>
                    </a:ext>
                  </a:extLst>
                </a:gridCol>
                <a:gridCol w="921609">
                  <a:extLst>
                    <a:ext uri="{9D8B030D-6E8A-4147-A177-3AD203B41FA5}">
                      <a16:colId xmlns:a16="http://schemas.microsoft.com/office/drawing/2014/main" val="2346194272"/>
                    </a:ext>
                  </a:extLst>
                </a:gridCol>
                <a:gridCol w="921609">
                  <a:extLst>
                    <a:ext uri="{9D8B030D-6E8A-4147-A177-3AD203B41FA5}">
                      <a16:colId xmlns:a16="http://schemas.microsoft.com/office/drawing/2014/main" val="306082223"/>
                    </a:ext>
                  </a:extLst>
                </a:gridCol>
                <a:gridCol w="921609">
                  <a:extLst>
                    <a:ext uri="{9D8B030D-6E8A-4147-A177-3AD203B41FA5}">
                      <a16:colId xmlns:a16="http://schemas.microsoft.com/office/drawing/2014/main" val="530366220"/>
                    </a:ext>
                  </a:extLst>
                </a:gridCol>
              </a:tblGrid>
              <a:tr h="21085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2021-2022 уч.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2022-2023 уч. год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Прирост кол-ва учащихся 2022 г. к 2021 г.%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Прирост кол-ва класс-комплектов 2022 г. к 2021 г.%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2023-2024 уч. год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Прирост кол-ва учащихся 2023 г. к 2022 г.%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Прирост кол-ва класс-комплектов 2023 г. к 2022 г.%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7436018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кол-во обучающихся, всего, ед.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кол-во классов, классов- комплектов, всего, 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кол-во обучающихся, всего, 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кол-во классов, классов- комплектов, всего, 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кол-во обучающихся, всего, 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кол-во классов, классов- комплектов, всего, 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83168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50625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1810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52698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1849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104,1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102,2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54881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1904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104,1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103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64892109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4871244"/>
              </p:ext>
            </p:extLst>
          </p:nvPr>
        </p:nvGraphicFramePr>
        <p:xfrm>
          <a:off x="331694" y="335728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87389" y="3937843"/>
            <a:ext cx="1585690" cy="2616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C00000"/>
                </a:solidFill>
              </a:rPr>
              <a:t>Превышение в 2,1 раза</a:t>
            </a:r>
            <a:endParaRPr lang="ru-RU" sz="1100" dirty="0">
              <a:solidFill>
                <a:srgbClr val="C0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399402"/>
              </p:ext>
            </p:extLst>
          </p:nvPr>
        </p:nvGraphicFramePr>
        <p:xfrm>
          <a:off x="4689440" y="3095971"/>
          <a:ext cx="6731396" cy="35954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228">
                  <a:extLst>
                    <a:ext uri="{9D8B030D-6E8A-4147-A177-3AD203B41FA5}">
                      <a16:colId xmlns:a16="http://schemas.microsoft.com/office/drawing/2014/main" val="1971714848"/>
                    </a:ext>
                  </a:extLst>
                </a:gridCol>
                <a:gridCol w="2772561">
                  <a:extLst>
                    <a:ext uri="{9D8B030D-6E8A-4147-A177-3AD203B41FA5}">
                      <a16:colId xmlns:a16="http://schemas.microsoft.com/office/drawing/2014/main" val="2639313127"/>
                    </a:ext>
                  </a:extLst>
                </a:gridCol>
                <a:gridCol w="1725876">
                  <a:extLst>
                    <a:ext uri="{9D8B030D-6E8A-4147-A177-3AD203B41FA5}">
                      <a16:colId xmlns:a16="http://schemas.microsoft.com/office/drawing/2014/main" val="662494564"/>
                    </a:ext>
                  </a:extLst>
                </a:gridCol>
                <a:gridCol w="701553">
                  <a:extLst>
                    <a:ext uri="{9D8B030D-6E8A-4147-A177-3AD203B41FA5}">
                      <a16:colId xmlns:a16="http://schemas.microsoft.com/office/drawing/2014/main" val="3953499553"/>
                    </a:ext>
                  </a:extLst>
                </a:gridCol>
                <a:gridCol w="701883">
                  <a:extLst>
                    <a:ext uri="{9D8B030D-6E8A-4147-A177-3AD203B41FA5}">
                      <a16:colId xmlns:a16="http://schemas.microsoft.com/office/drawing/2014/main" val="1084369455"/>
                    </a:ext>
                  </a:extLst>
                </a:gridCol>
                <a:gridCol w="443295">
                  <a:extLst>
                    <a:ext uri="{9D8B030D-6E8A-4147-A177-3AD203B41FA5}">
                      <a16:colId xmlns:a16="http://schemas.microsoft.com/office/drawing/2014/main" val="1913934730"/>
                    </a:ext>
                  </a:extLst>
                </a:gridCol>
              </a:tblGrid>
              <a:tr h="8419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муниципальной общеобразовательной организации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Адрес объекта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Нормативная вместимость образовательного учреждения, количество учащихся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Фактическое количество учащихся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Превышение, раз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93561913"/>
                  </a:ext>
                </a:extLst>
              </a:tr>
              <a:tr h="480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Муниципальное общеобразовательное бюджетное учреждение «Гимназия «Центр глобального образования» городского округа «город Якутск»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err="1">
                          <a:effectLst/>
                        </a:rPr>
                        <a:t>г.Якутск</a:t>
                      </a:r>
                      <a:r>
                        <a:rPr lang="ru-RU" sz="900" u="none" strike="noStrike" dirty="0">
                          <a:effectLst/>
                        </a:rPr>
                        <a:t>, 203 </a:t>
                      </a:r>
                      <a:r>
                        <a:rPr lang="ru-RU" sz="900" u="none" strike="noStrike" dirty="0" err="1">
                          <a:effectLst/>
                        </a:rPr>
                        <a:t>мкр</a:t>
                      </a:r>
                      <a:r>
                        <a:rPr lang="ru-RU" sz="900" u="none" strike="noStrike" dirty="0">
                          <a:effectLst/>
                        </a:rPr>
                        <a:t>., дом14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4,0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1207211023"/>
                  </a:ext>
                </a:extLst>
              </a:tr>
              <a:tr h="3603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Муниципальное общеобразовательное бюджетное учреждение "Средняя общеобразовательная школа N29»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г. Якутск, Стадухина, 78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1246435929"/>
                  </a:ext>
                </a:extLst>
              </a:tr>
              <a:tr h="200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МОБУ «Саха-корейская средняя общеобразовательная школа»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г. Якутск, Короленко 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494128956"/>
                  </a:ext>
                </a:extLst>
              </a:tr>
              <a:tr h="233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МАОУ «Саха политехнический лицей»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г. Якутск, ул. Лермонтова 152А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57141023"/>
                  </a:ext>
                </a:extLst>
              </a:tr>
              <a:tr h="245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МОБУ "Средняя общеобразовательная школа N17»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г. Якутск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ул. Петровского 6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2420167985"/>
                  </a:ext>
                </a:extLst>
              </a:tr>
              <a:tr h="240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МОБУ "Средняя общеобразовательная школа N6"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г. Якутск ул. Автодорожная, 40 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875815947"/>
                  </a:ext>
                </a:extLst>
              </a:tr>
              <a:tr h="346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МОБУ "Средняя общеобразовательная школа N16 имени С.Г. Черных"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г. Якутск, Дзержинского ул, 41/1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2509157099"/>
                  </a:ext>
                </a:extLst>
              </a:tr>
              <a:tr h="346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МОБУ "Национальная гимназия "Айыы Кыьата"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 г. Якутск, 203 мкр. дом 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3,1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16" marR="7216" marT="7216" marB="0" anchor="ctr"/>
                </a:tc>
                <a:extLst>
                  <a:ext uri="{0D108BD9-81ED-4DB2-BD59-A6C34878D82A}">
                    <a16:rowId xmlns:a16="http://schemas.microsoft.com/office/drawing/2014/main" val="1247202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71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76" y="126708"/>
            <a:ext cx="10515600" cy="487729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питания в МОУ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0157264"/>
              </p:ext>
            </p:extLst>
          </p:nvPr>
        </p:nvGraphicFramePr>
        <p:xfrm>
          <a:off x="5907308" y="957270"/>
          <a:ext cx="4572000" cy="3308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2793" y="4311144"/>
            <a:ext cx="2191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 начала 2023-2024 учебного года</a:t>
            </a:r>
            <a:endParaRPr lang="ru-RU" sz="16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664664" y="5991622"/>
            <a:ext cx="708212" cy="3406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167244" y="5602677"/>
            <a:ext cx="1677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МАУ «ЦРО МОУ» на базе МАОУ «СОШ №39»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6955992" y="6339704"/>
            <a:ext cx="1229724" cy="270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943297" y="4895919"/>
            <a:ext cx="1230345" cy="270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6957575" y="5282989"/>
            <a:ext cx="1226558" cy="270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6943297" y="5646830"/>
            <a:ext cx="1240542" cy="270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911531" y="6010671"/>
            <a:ext cx="1272308" cy="270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455061" y="4849517"/>
            <a:ext cx="6640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 МОБУ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«Саха-корейская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СОШ»;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462955" y="5226097"/>
            <a:ext cx="36388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МОБУ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«Якутский городской лицей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»;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498477" y="5602677"/>
            <a:ext cx="39616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МАНОУ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«Дворец детского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творчества»;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504889" y="6271298"/>
            <a:ext cx="2278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МОБУ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«СОШ №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498477" y="5949717"/>
            <a:ext cx="22853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МОБУ «СОШ №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9" y="1221959"/>
            <a:ext cx="5411822" cy="451880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357339" y="5855800"/>
            <a:ext cx="2191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 начала 2023-2024 учебного года</a:t>
            </a:r>
            <a:endParaRPr lang="ru-RU" sz="1600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9" y="861194"/>
            <a:ext cx="367665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2" y="214387"/>
            <a:ext cx="10515600" cy="1325563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финансирования питания обучающихся из бюджета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 «город Якутск»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8391" y="1366744"/>
            <a:ext cx="49647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Обеспечение питанием обучающихся начальных классов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09541" y="1318334"/>
            <a:ext cx="511712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Обеспечение питанием обучающихся льготной категории за счет МБ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5122" y="2346871"/>
            <a:ext cx="5108331" cy="1477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Государственная программа «Развитие образования Республики Саха (Якутия)» путем предоставления субсидии из государственного бюджета Республики Саха (Якутия) местным бюджетам – 89%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584937" y="2022920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391" y="4076458"/>
            <a:ext cx="5108331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муниципальная программа «Развитие образования ГО «город Якутск», </a:t>
            </a:r>
            <a:r>
              <a:rPr lang="ru-RU" dirty="0" err="1" smtClean="0"/>
              <a:t>софинансирование</a:t>
            </a:r>
            <a:r>
              <a:rPr lang="ru-RU" dirty="0" smtClean="0"/>
              <a:t> – 11%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2565153" y="3824199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012" y="5301527"/>
            <a:ext cx="5108331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Предоставление Управлением образования субсидии на иные цели муниципальным общеобразовательным учреждениям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117353" y="5009633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860428" y="5002660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684099" y="5002660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5980" y="2157933"/>
            <a:ext cx="6271847" cy="46628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 из многодетных семей (три ребенка и более) в возрасте до 18 лет и (или) до 23 </a:t>
            </a:r>
            <a:r>
              <a:rPr lang="ru-RU" sz="1100" dirty="0" smtClean="0"/>
              <a:t>лет;</a:t>
            </a:r>
            <a:endParaRPr lang="ru-RU" sz="1100" dirty="0"/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родители которых являются инвалидами;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родители которых погибли при исполнении служебного долга;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дети-сироты и дети, оставшиеся без попечения родителей;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 из малообеспеченных семей;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 из социально-неблагополучных семей;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чьи родители (законные представители) являются военнослужащими, призванными на военную службу по мобилизации в соответствии с Указом Президента РФ от 21.09.2022 № </a:t>
            </a:r>
            <a:r>
              <a:rPr lang="ru-RU" sz="1100" dirty="0" smtClean="0"/>
              <a:t>647;</a:t>
            </a:r>
            <a:endParaRPr lang="ru-RU" sz="1100" dirty="0"/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чьи родители (законные представители) являются лицами, имеющими специальное звание полиции и военнослужащими, проходящими (проходившими) службу (военную службу) в Управлении Федеральной службы войск национальной гвардии РФ по РС(Я) и принимающими (принимавшими) участие в </a:t>
            </a:r>
            <a:r>
              <a:rPr lang="ru-RU" sz="1100" dirty="0" smtClean="0"/>
              <a:t>СВО </a:t>
            </a:r>
            <a:r>
              <a:rPr lang="ru-RU" sz="1100" dirty="0"/>
              <a:t>на территориях Украины, ДНР и ЛНР с 24.02.2022, а также на территориях Запорожской области и Херсонской областей с 30.09.2022;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чьи родители (законные представители) являются военнослужащими и гражданами, заключившими в добровольном порядке контракты на выполнение специальных военных задач и принимающими (принимавшими) участие в специальной военной операции на территориях Украины, ДНР и ЛНР с 24 февраля 2022 года, а также на территориях Запорожской области и Херсонской областей с 30 сентября 2022 года, проживающими на территории РС(Я);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дети, чьи родители (законные представители) являются гражданами, проживающими на территории </a:t>
            </a:r>
            <a:r>
              <a:rPr lang="ru-RU" sz="1100" dirty="0" smtClean="0"/>
              <a:t>РС(Я), </a:t>
            </a:r>
            <a:r>
              <a:rPr lang="ru-RU" sz="1100" dirty="0"/>
              <a:t>заключившими контракт для прохождения военной службы в Вооруженных Силах Российской Федерации с 1 марта 2023 года, на основании сведений Пункта отбора на военную службу по контракту (3 разряда) Восточного военного округа (г. Якутск) и Военного комиссариата Республики Саха (Якутия);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из числа детей-сирот и детей, оставшихся без попечения родителей; являющихся полнородными и </a:t>
            </a:r>
            <a:r>
              <a:rPr lang="ru-RU" sz="1100" dirty="0" err="1"/>
              <a:t>неполнородными</a:t>
            </a:r>
            <a:r>
              <a:rPr lang="ru-RU" sz="1100" dirty="0"/>
              <a:t> братьями и сестрами военнослужащих;</a:t>
            </a:r>
          </a:p>
          <a:p>
            <a:pPr marL="228600" lvl="0" indent="-228600">
              <a:buFont typeface="+mj-lt"/>
              <a:buAutoNum type="arabicParenR"/>
            </a:pPr>
            <a:r>
              <a:rPr lang="ru-RU" sz="1100" dirty="0"/>
              <a:t>дети ОВЗ;</a:t>
            </a:r>
          </a:p>
          <a:p>
            <a:pPr marL="228600" indent="-228600">
              <a:buFont typeface="+mj-lt"/>
              <a:buAutoNum type="arabicParenR"/>
            </a:pPr>
            <a:r>
              <a:rPr lang="ru-RU" sz="1100" dirty="0"/>
              <a:t>дети-инвалиды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8309369" y="1956678"/>
            <a:ext cx="285750" cy="2700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08" y="130956"/>
            <a:ext cx="10515600" cy="102532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за 2022-2024 годы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081394"/>
              </p:ext>
            </p:extLst>
          </p:nvPr>
        </p:nvGraphicFramePr>
        <p:xfrm>
          <a:off x="468922" y="1024304"/>
          <a:ext cx="5257800" cy="308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33710"/>
              </p:ext>
            </p:extLst>
          </p:nvPr>
        </p:nvGraphicFramePr>
        <p:xfrm>
          <a:off x="173476" y="4088423"/>
          <a:ext cx="5448373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934">
                  <a:extLst>
                    <a:ext uri="{9D8B030D-6E8A-4147-A177-3AD203B41FA5}">
                      <a16:colId xmlns:a16="http://schemas.microsoft.com/office/drawing/2014/main" val="631975034"/>
                    </a:ext>
                  </a:extLst>
                </a:gridCol>
                <a:gridCol w="1458262">
                  <a:extLst>
                    <a:ext uri="{9D8B030D-6E8A-4147-A177-3AD203B41FA5}">
                      <a16:colId xmlns:a16="http://schemas.microsoft.com/office/drawing/2014/main" val="2346533277"/>
                    </a:ext>
                  </a:extLst>
                </a:gridCol>
                <a:gridCol w="1239114">
                  <a:extLst>
                    <a:ext uri="{9D8B030D-6E8A-4147-A177-3AD203B41FA5}">
                      <a16:colId xmlns:a16="http://schemas.microsoft.com/office/drawing/2014/main" val="3478062012"/>
                    </a:ext>
                  </a:extLst>
                </a:gridCol>
                <a:gridCol w="1156934">
                  <a:extLst>
                    <a:ext uri="{9D8B030D-6E8A-4147-A177-3AD203B41FA5}">
                      <a16:colId xmlns:a16="http://schemas.microsoft.com/office/drawing/2014/main" val="3612848216"/>
                    </a:ext>
                  </a:extLst>
                </a:gridCol>
                <a:gridCol w="1320129">
                  <a:extLst>
                    <a:ext uri="{9D8B030D-6E8A-4147-A177-3AD203B41FA5}">
                      <a16:colId xmlns:a16="http://schemas.microsoft.com/office/drawing/2014/main" val="23641925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Период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Общее количество учащихся,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Количество обучающихся с 1 по 4 классы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5494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Доля обучающихся с 1 по 4 классы к общему количеству учащихся,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2591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49 520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22 128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44,7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7307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51 440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22 817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44,4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3157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103,9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8706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53 938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23 522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43,6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001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 к предыдущему году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104,9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1987087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356413"/>
              </p:ext>
            </p:extLst>
          </p:nvPr>
        </p:nvGraphicFramePr>
        <p:xfrm>
          <a:off x="5917295" y="4110404"/>
          <a:ext cx="6059553" cy="1981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78">
                  <a:extLst>
                    <a:ext uri="{9D8B030D-6E8A-4147-A177-3AD203B41FA5}">
                      <a16:colId xmlns:a16="http://schemas.microsoft.com/office/drawing/2014/main" val="3101882152"/>
                    </a:ext>
                  </a:extLst>
                </a:gridCol>
                <a:gridCol w="1461578">
                  <a:extLst>
                    <a:ext uri="{9D8B030D-6E8A-4147-A177-3AD203B41FA5}">
                      <a16:colId xmlns:a16="http://schemas.microsoft.com/office/drawing/2014/main" val="2508340384"/>
                    </a:ext>
                  </a:extLst>
                </a:gridCol>
                <a:gridCol w="868223">
                  <a:extLst>
                    <a:ext uri="{9D8B030D-6E8A-4147-A177-3AD203B41FA5}">
                      <a16:colId xmlns:a16="http://schemas.microsoft.com/office/drawing/2014/main" val="1637561747"/>
                    </a:ext>
                  </a:extLst>
                </a:gridCol>
                <a:gridCol w="904633">
                  <a:extLst>
                    <a:ext uri="{9D8B030D-6E8A-4147-A177-3AD203B41FA5}">
                      <a16:colId xmlns:a16="http://schemas.microsoft.com/office/drawing/2014/main" val="884328229"/>
                    </a:ext>
                  </a:extLst>
                </a:gridCol>
                <a:gridCol w="801172">
                  <a:extLst>
                    <a:ext uri="{9D8B030D-6E8A-4147-A177-3AD203B41FA5}">
                      <a16:colId xmlns:a16="http://schemas.microsoft.com/office/drawing/2014/main" val="2367033332"/>
                    </a:ext>
                  </a:extLst>
                </a:gridCol>
                <a:gridCol w="1002274">
                  <a:extLst>
                    <a:ext uri="{9D8B030D-6E8A-4147-A177-3AD203B41FA5}">
                      <a16:colId xmlns:a16="http://schemas.microsoft.com/office/drawing/2014/main" val="4041642828"/>
                    </a:ext>
                  </a:extLst>
                </a:gridCol>
                <a:gridCol w="758495">
                  <a:extLst>
                    <a:ext uri="{9D8B030D-6E8A-4147-A177-3AD203B41FA5}">
                      <a16:colId xmlns:a16="http://schemas.microsoft.com/office/drawing/2014/main" val="8383215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Период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Общее количество учащихся,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Количество обучающихся с 5 по 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Льготная категория с 5 по 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Доля льготной категории к общему количеству учащихся,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Доля льготной категории к общему количеству учащихся с 5 по 11 классы,%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4644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49 520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27 392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12 815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404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51 440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28 623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14 653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28,5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6947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103,9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104,5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114,3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028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01.09.2023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53 938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30 416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15 939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52,4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532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 к предыдущему году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104,9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108,8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1734869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7115209"/>
              </p:ext>
            </p:extLst>
          </p:nvPr>
        </p:nvGraphicFramePr>
        <p:xfrm>
          <a:off x="6412523" y="1195754"/>
          <a:ext cx="48855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5393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2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3" y="79374"/>
            <a:ext cx="10432154" cy="13255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экспертно-аналитического мероприятия установлены ряд системных проблем и недостатков в организации школьного питания: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846" y="130956"/>
            <a:ext cx="1273981" cy="12739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505" y="3376086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tabLst>
                <a:tab pos="268288" algn="l"/>
              </a:tabLst>
            </a:pPr>
            <a:r>
              <a:rPr lang="ru-RU" dirty="0" smtClean="0"/>
              <a:t>3.	Не освоение бюджетных ассигнований, направленных на обеспечение питания школьников начальных классов</a:t>
            </a:r>
          </a:p>
          <a:p>
            <a:r>
              <a:rPr lang="ru-RU" dirty="0" smtClean="0"/>
              <a:t>вследствие недостаточной проработки методики расчета целевой субсидии, предоставляемой МОУ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5989" y="4171269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4. Не обеспечение возврата неиспользованного остатка средств субсидии из ГБ РС(Я), направленных на обеспечение питания школьников начальных классов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3505" y="4954207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5. Не приведение стоимости нормы питания школьников льготной категории (5-11 классы) возрастной группе обучающихся </a:t>
            </a:r>
            <a:r>
              <a:rPr lang="ru-RU" dirty="0"/>
              <a:t>при установлении разных меню по калорийности и выходу </a:t>
            </a:r>
            <a:r>
              <a:rPr lang="ru-RU" dirty="0" smtClean="0"/>
              <a:t>продукции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3505" y="5736705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6. Несоответствие столовых школ санитарно-эпидемиологическим требованиям в части технологического оборудования, составления ежедневных и типовых меню, количества персонала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5989" y="1766428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1. Несоответствие </a:t>
            </a:r>
            <a:r>
              <a:rPr lang="ru-RU" dirty="0"/>
              <a:t>требованиям действующего законодательства РФ и РС(Я)</a:t>
            </a:r>
          </a:p>
          <a:p>
            <a:r>
              <a:rPr lang="ru-RU" dirty="0" smtClean="0"/>
              <a:t>и противоречие друг с другом муниципальных правовых актов в области организации школьного питания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3505" y="2571257"/>
            <a:ext cx="1157432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2. Отсутствие индикаторов (показателей) муниципальной программы «Развитие образования ГО «город Якутск», а также показателей результативности предоставления целевых субсидий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27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2468</TotalTime>
  <Words>4981</Words>
  <Application>Microsoft Office PowerPoint</Application>
  <PresentationFormat>Широкоэкранный</PresentationFormat>
  <Paragraphs>923</Paragraphs>
  <Slides>28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Gotham Pro</vt:lpstr>
      <vt:lpstr>Tahoma</vt:lpstr>
      <vt:lpstr>Times New Roman</vt:lpstr>
      <vt:lpstr>Тема Office</vt:lpstr>
      <vt:lpstr>Презентация PowerPoint</vt:lpstr>
      <vt:lpstr>Основные нормативно-правовыми документами, регулирующие вопросы организации школьного питания</vt:lpstr>
      <vt:lpstr>Презентация PowerPoint</vt:lpstr>
      <vt:lpstr>Общее состояние исследуемой сферы</vt:lpstr>
      <vt:lpstr>Общее состояние исследуемой сферы</vt:lpstr>
      <vt:lpstr>Организация питания в МОУ</vt:lpstr>
      <vt:lpstr>Механизм финансирования питания обучающихся из бюджета  ГО «город Якутск»</vt:lpstr>
      <vt:lpstr>Объемы финансирования за 2022-2024 годы</vt:lpstr>
      <vt:lpstr>В результате экспертно-аналитического мероприятия установлены ряд системных проблем и недостатков в организации школьного питания:</vt:lpstr>
      <vt:lpstr>Противоречия и коллизии в НПА по организации школьного питания ГО «город Якутск»</vt:lpstr>
      <vt:lpstr>Нормативно-правовое обеспечение организации питания школьников начальных классов и льготной категории </vt:lpstr>
      <vt:lpstr>НПА по организации школьного питания ГО «город Якутск» не соответствующие действующему законодательству и (или) не актуальные</vt:lpstr>
      <vt:lpstr>Обеспечение питанием школьников начальных классов</vt:lpstr>
      <vt:lpstr>Обеспечение питанием школьников начальных классов</vt:lpstr>
      <vt:lpstr>Расчет стоимости питания на 1 обучающегося в день исходя из анализа фактического учебного дня</vt:lpstr>
      <vt:lpstr>Основание для принятия НПА на уровне ГО «город Якутск», регулирующего определение порядка обеспечения горячим питанием школьников начального класса за счет средств субсидии из бюджетов бюджетной системы РФ другого уровня</vt:lpstr>
      <vt:lpstr>Обеспечение питанием школьников начального класса в других муниципальных образованиях РС(Я) и субъектов РФ в ДФО</vt:lpstr>
      <vt:lpstr>Возврат остатков неиспользованных средств субсидии из госбюджета РС(Я) на обеспечение питанием школьников начального класса за 2022 год</vt:lpstr>
      <vt:lpstr>Обеспечение питанием школьников льготной категории</vt:lpstr>
      <vt:lpstr>Обеспечение питанием школьников льготной категории в других муниципальных образованиях РС(Я) и субъектов РФ в ДФО</vt:lpstr>
      <vt:lpstr>Анализ уровня оснащенности необходимым оборудованием столовых общеобразовательных учреждений ГО «город Якутск»</vt:lpstr>
      <vt:lpstr>Анализ рациона питания на соответствия примерному 24-дневному меню для питания обучающихся муниципальных общеобразовательных учреждений городского округа «город Якутск»</vt:lpstr>
      <vt:lpstr>Анализ укомплектованности персоналом столовых общеобразовательных учреждений ГО «город Якутск»</vt:lpstr>
      <vt:lpstr>Предложения:</vt:lpstr>
      <vt:lpstr>Презентация PowerPoint</vt:lpstr>
      <vt:lpstr>Предложения:</vt:lpstr>
      <vt:lpstr>Предложения: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нормативных правовых актов Окружной администрации г. Якутска, регулирующих вопросы организации школьного питания в муниципальных общеобразовательных организациях городского округа «город Якутск», оценка их согласованности с федеральным и республиканским законодательством</dc:title>
  <dc:creator>User</dc:creator>
  <cp:lastModifiedBy>Герман Робертович Неустроев</cp:lastModifiedBy>
  <cp:revision>112</cp:revision>
  <dcterms:created xsi:type="dcterms:W3CDTF">2024-03-31T04:38:43Z</dcterms:created>
  <dcterms:modified xsi:type="dcterms:W3CDTF">2024-12-05T05:44:53Z</dcterms:modified>
</cp:coreProperties>
</file>